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4" r:id="rId1"/>
  </p:sldMasterIdLst>
  <p:notesMasterIdLst>
    <p:notesMasterId r:id="rId67"/>
  </p:notesMasterIdLst>
  <p:handoutMasterIdLst>
    <p:handoutMasterId r:id="rId68"/>
  </p:handoutMasterIdLst>
  <p:sldIdLst>
    <p:sldId id="256" r:id="rId2"/>
    <p:sldId id="275" r:id="rId3"/>
    <p:sldId id="373" r:id="rId4"/>
    <p:sldId id="374" r:id="rId5"/>
    <p:sldId id="342" r:id="rId6"/>
    <p:sldId id="319" r:id="rId7"/>
    <p:sldId id="343" r:id="rId8"/>
    <p:sldId id="344" r:id="rId9"/>
    <p:sldId id="377" r:id="rId10"/>
    <p:sldId id="281" r:id="rId11"/>
    <p:sldId id="378" r:id="rId12"/>
    <p:sldId id="379" r:id="rId13"/>
    <p:sldId id="320" r:id="rId14"/>
    <p:sldId id="371" r:id="rId15"/>
    <p:sldId id="345" r:id="rId16"/>
    <p:sldId id="380" r:id="rId17"/>
    <p:sldId id="280" r:id="rId18"/>
    <p:sldId id="261" r:id="rId19"/>
    <p:sldId id="278" r:id="rId20"/>
    <p:sldId id="273" r:id="rId21"/>
    <p:sldId id="399" r:id="rId22"/>
    <p:sldId id="400" r:id="rId23"/>
    <p:sldId id="401" r:id="rId24"/>
    <p:sldId id="402" r:id="rId25"/>
    <p:sldId id="403" r:id="rId26"/>
    <p:sldId id="274" r:id="rId27"/>
    <p:sldId id="366" r:id="rId28"/>
    <p:sldId id="367" r:id="rId29"/>
    <p:sldId id="368" r:id="rId30"/>
    <p:sldId id="369" r:id="rId31"/>
    <p:sldId id="370" r:id="rId32"/>
    <p:sldId id="397" r:id="rId33"/>
    <p:sldId id="381" r:id="rId34"/>
    <p:sldId id="389" r:id="rId35"/>
    <p:sldId id="388" r:id="rId36"/>
    <p:sldId id="312" r:id="rId37"/>
    <p:sldId id="313" r:id="rId38"/>
    <p:sldId id="398" r:id="rId39"/>
    <p:sldId id="395" r:id="rId40"/>
    <p:sldId id="394" r:id="rId41"/>
    <p:sldId id="267" r:id="rId42"/>
    <p:sldId id="382" r:id="rId43"/>
    <p:sldId id="271" r:id="rId44"/>
    <p:sldId id="408" r:id="rId45"/>
    <p:sldId id="383" r:id="rId46"/>
    <p:sldId id="302" r:id="rId47"/>
    <p:sldId id="384" r:id="rId48"/>
    <p:sldId id="386" r:id="rId49"/>
    <p:sldId id="405" r:id="rId50"/>
    <p:sldId id="329" r:id="rId51"/>
    <p:sldId id="306" r:id="rId52"/>
    <p:sldId id="307" r:id="rId53"/>
    <p:sldId id="387" r:id="rId54"/>
    <p:sldId id="309" r:id="rId55"/>
    <p:sldId id="406" r:id="rId56"/>
    <p:sldId id="364" r:id="rId57"/>
    <p:sldId id="365" r:id="rId58"/>
    <p:sldId id="311" r:id="rId59"/>
    <p:sldId id="299" r:id="rId60"/>
    <p:sldId id="391" r:id="rId61"/>
    <p:sldId id="407" r:id="rId62"/>
    <p:sldId id="285" r:id="rId63"/>
    <p:sldId id="286" r:id="rId64"/>
    <p:sldId id="392" r:id="rId65"/>
    <p:sldId id="393" r:id="rId66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946" autoAdjust="0"/>
  </p:normalViewPr>
  <p:slideViewPr>
    <p:cSldViewPr>
      <p:cViewPr varScale="1">
        <p:scale>
          <a:sx n="56" d="100"/>
          <a:sy n="56" d="100"/>
        </p:scale>
        <p:origin x="724" y="2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59.xml"/><Relationship Id="rId2" Type="http://schemas.openxmlformats.org/officeDocument/2006/relationships/slide" Target="slides/slide15.xml"/><Relationship Id="rId1" Type="http://schemas.openxmlformats.org/officeDocument/2006/relationships/slide" Target="slides/slid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Relationship Id="rId14" Type="http://schemas.openxmlformats.org/officeDocument/2006/relationships/image" Target="../media/image66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10" Type="http://schemas.openxmlformats.org/officeDocument/2006/relationships/image" Target="../media/image82.svg"/><Relationship Id="rId4" Type="http://schemas.openxmlformats.org/officeDocument/2006/relationships/image" Target="../media/image76.svg"/><Relationship Id="rId9" Type="http://schemas.openxmlformats.org/officeDocument/2006/relationships/image" Target="../media/image8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Relationship Id="rId14" Type="http://schemas.openxmlformats.org/officeDocument/2006/relationships/image" Target="../media/image66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10" Type="http://schemas.openxmlformats.org/officeDocument/2006/relationships/image" Target="../media/image82.svg"/><Relationship Id="rId4" Type="http://schemas.openxmlformats.org/officeDocument/2006/relationships/image" Target="../media/image76.svg"/><Relationship Id="rId9" Type="http://schemas.openxmlformats.org/officeDocument/2006/relationships/image" Target="../media/image8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01FD0C-5C72-41E7-9C81-7AFB8940D4EC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E54FD2B-2A2D-499A-BD5A-8C92D86DD089}">
      <dgm:prSet/>
      <dgm:spPr/>
      <dgm:t>
        <a:bodyPr/>
        <a:lstStyle/>
        <a:p>
          <a:r>
            <a:rPr lang="en-US" dirty="0"/>
            <a:t>Assembly </a:t>
          </a:r>
        </a:p>
      </dgm:t>
    </dgm:pt>
    <dgm:pt modelId="{8BC929DF-F38C-46D0-AEFA-2040DB79B17F}" type="parTrans" cxnId="{5A7908D6-41C6-468C-9184-4C5E4121BF9D}">
      <dgm:prSet/>
      <dgm:spPr/>
      <dgm:t>
        <a:bodyPr/>
        <a:lstStyle/>
        <a:p>
          <a:endParaRPr lang="en-US"/>
        </a:p>
      </dgm:t>
    </dgm:pt>
    <dgm:pt modelId="{8BA1E8BD-A649-41AB-A87E-A84B09CAFBA4}" type="sibTrans" cxnId="{5A7908D6-41C6-468C-9184-4C5E4121BF9D}">
      <dgm:prSet/>
      <dgm:spPr/>
      <dgm:t>
        <a:bodyPr/>
        <a:lstStyle/>
        <a:p>
          <a:endParaRPr lang="en-US"/>
        </a:p>
      </dgm:t>
    </dgm:pt>
    <dgm:pt modelId="{CCB5D7FC-0578-4C09-9AA8-892A095D4AC7}">
      <dgm:prSet/>
      <dgm:spPr/>
      <dgm:t>
        <a:bodyPr/>
        <a:lstStyle/>
        <a:p>
          <a:r>
            <a:rPr lang="en-US" dirty="0"/>
            <a:t>Verilog</a:t>
          </a:r>
        </a:p>
      </dgm:t>
    </dgm:pt>
    <dgm:pt modelId="{3DAC4541-DC50-441D-9CFC-B6CF716F9D53}" type="parTrans" cxnId="{59A6F186-1BED-4062-B809-C464430311DF}">
      <dgm:prSet/>
      <dgm:spPr/>
      <dgm:t>
        <a:bodyPr/>
        <a:lstStyle/>
        <a:p>
          <a:endParaRPr lang="en-US"/>
        </a:p>
      </dgm:t>
    </dgm:pt>
    <dgm:pt modelId="{5512E23F-0BE1-4A8A-8F23-D2C62EF60431}" type="sibTrans" cxnId="{59A6F186-1BED-4062-B809-C464430311DF}">
      <dgm:prSet/>
      <dgm:spPr/>
      <dgm:t>
        <a:bodyPr/>
        <a:lstStyle/>
        <a:p>
          <a:endParaRPr lang="en-US"/>
        </a:p>
      </dgm:t>
    </dgm:pt>
    <dgm:pt modelId="{8B6A7EB3-41EE-4386-BC5D-15EA3324F35C}">
      <dgm:prSet/>
      <dgm:spPr/>
      <dgm:t>
        <a:bodyPr/>
        <a:lstStyle/>
        <a:p>
          <a:r>
            <a:rPr lang="en-US" dirty="0"/>
            <a:t>Circuit Verse</a:t>
          </a:r>
        </a:p>
      </dgm:t>
    </dgm:pt>
    <dgm:pt modelId="{CA3BB493-474B-4DC5-B824-7B4F0A18D283}" type="parTrans" cxnId="{CF38A37D-70DA-49BF-9874-C4AF32707025}">
      <dgm:prSet/>
      <dgm:spPr/>
      <dgm:t>
        <a:bodyPr/>
        <a:lstStyle/>
        <a:p>
          <a:endParaRPr lang="en-US"/>
        </a:p>
      </dgm:t>
    </dgm:pt>
    <dgm:pt modelId="{758E9078-6655-4A72-8647-62302782B749}" type="sibTrans" cxnId="{CF38A37D-70DA-49BF-9874-C4AF32707025}">
      <dgm:prSet/>
      <dgm:spPr/>
      <dgm:t>
        <a:bodyPr/>
        <a:lstStyle/>
        <a:p>
          <a:endParaRPr lang="en-US"/>
        </a:p>
      </dgm:t>
    </dgm:pt>
    <dgm:pt modelId="{A4F2DC7A-30AD-4A1B-AA43-A80FF4B46DE7}">
      <dgm:prSet/>
      <dgm:spPr/>
      <dgm:t>
        <a:bodyPr/>
        <a:lstStyle/>
        <a:p>
          <a:r>
            <a:rPr lang="en-US" dirty="0"/>
            <a:t>Digital JS</a:t>
          </a:r>
        </a:p>
      </dgm:t>
    </dgm:pt>
    <dgm:pt modelId="{A713E440-1573-407C-AE39-B03DA5C0CA6E}" type="parTrans" cxnId="{77019087-3271-4941-A3FF-CE1DE1C2B327}">
      <dgm:prSet/>
      <dgm:spPr/>
      <dgm:t>
        <a:bodyPr/>
        <a:lstStyle/>
        <a:p>
          <a:endParaRPr lang="en-PK"/>
        </a:p>
      </dgm:t>
    </dgm:pt>
    <dgm:pt modelId="{AD88C51A-C6E4-4F3D-8531-C13EC01D7CBF}" type="sibTrans" cxnId="{77019087-3271-4941-A3FF-CE1DE1C2B327}">
      <dgm:prSet/>
      <dgm:spPr/>
      <dgm:t>
        <a:bodyPr/>
        <a:lstStyle/>
        <a:p>
          <a:endParaRPr lang="en-PK"/>
        </a:p>
      </dgm:t>
    </dgm:pt>
    <dgm:pt modelId="{D632541E-7179-4F13-88CB-BE76B3B875D0}">
      <dgm:prSet/>
      <dgm:spPr/>
      <dgm:t>
        <a:bodyPr/>
        <a:lstStyle/>
        <a:p>
          <a:r>
            <a:rPr lang="en-US" dirty="0" err="1"/>
            <a:t>Ripes</a:t>
          </a:r>
          <a:endParaRPr lang="en-US" dirty="0"/>
        </a:p>
      </dgm:t>
    </dgm:pt>
    <dgm:pt modelId="{5D090FE5-0278-4488-A9CB-A2D96F12BD4F}" type="parTrans" cxnId="{26DBA1C0-71FD-4692-A6A3-37D3E30C3F4F}">
      <dgm:prSet/>
      <dgm:spPr/>
      <dgm:t>
        <a:bodyPr/>
        <a:lstStyle/>
        <a:p>
          <a:endParaRPr lang="en-PK"/>
        </a:p>
      </dgm:t>
    </dgm:pt>
    <dgm:pt modelId="{3E8FD890-0EA1-4C67-9618-ADAA7C6BCDB2}" type="sibTrans" cxnId="{26DBA1C0-71FD-4692-A6A3-37D3E30C3F4F}">
      <dgm:prSet/>
      <dgm:spPr/>
      <dgm:t>
        <a:bodyPr/>
        <a:lstStyle/>
        <a:p>
          <a:endParaRPr lang="en-PK"/>
        </a:p>
      </dgm:t>
    </dgm:pt>
    <dgm:pt modelId="{D2061D34-4CF0-4C41-8610-729A89AB3BC2}" type="pres">
      <dgm:prSet presAssocID="{C201FD0C-5C72-41E7-9C81-7AFB8940D4EC}" presName="vert0" presStyleCnt="0">
        <dgm:presLayoutVars>
          <dgm:dir/>
          <dgm:animOne val="branch"/>
          <dgm:animLvl val="lvl"/>
        </dgm:presLayoutVars>
      </dgm:prSet>
      <dgm:spPr/>
    </dgm:pt>
    <dgm:pt modelId="{52AA66FB-9646-4B27-BCA4-3E4A3DACC6DC}" type="pres">
      <dgm:prSet presAssocID="{EE54FD2B-2A2D-499A-BD5A-8C92D86DD089}" presName="thickLine" presStyleLbl="alignNode1" presStyleIdx="0" presStyleCnt="5"/>
      <dgm:spPr/>
    </dgm:pt>
    <dgm:pt modelId="{197BA697-CD15-484F-A54E-6857392BE09E}" type="pres">
      <dgm:prSet presAssocID="{EE54FD2B-2A2D-499A-BD5A-8C92D86DD089}" presName="horz1" presStyleCnt="0"/>
      <dgm:spPr/>
    </dgm:pt>
    <dgm:pt modelId="{6C65E5BE-83AD-4ADC-AB47-763B42FB09FE}" type="pres">
      <dgm:prSet presAssocID="{EE54FD2B-2A2D-499A-BD5A-8C92D86DD089}" presName="tx1" presStyleLbl="revTx" presStyleIdx="0" presStyleCnt="5"/>
      <dgm:spPr/>
    </dgm:pt>
    <dgm:pt modelId="{9AB4C8D2-F5B6-4EF5-AF69-3B63B8EF538C}" type="pres">
      <dgm:prSet presAssocID="{EE54FD2B-2A2D-499A-BD5A-8C92D86DD089}" presName="vert1" presStyleCnt="0"/>
      <dgm:spPr/>
    </dgm:pt>
    <dgm:pt modelId="{059E49EF-8BEC-48E1-914F-328E4914CB9C}" type="pres">
      <dgm:prSet presAssocID="{CCB5D7FC-0578-4C09-9AA8-892A095D4AC7}" presName="thickLine" presStyleLbl="alignNode1" presStyleIdx="1" presStyleCnt="5"/>
      <dgm:spPr/>
    </dgm:pt>
    <dgm:pt modelId="{6D3FF04C-1490-4D9B-84C4-9BC480285355}" type="pres">
      <dgm:prSet presAssocID="{CCB5D7FC-0578-4C09-9AA8-892A095D4AC7}" presName="horz1" presStyleCnt="0"/>
      <dgm:spPr/>
    </dgm:pt>
    <dgm:pt modelId="{09F3A446-3463-4D80-887F-7394AB67C277}" type="pres">
      <dgm:prSet presAssocID="{CCB5D7FC-0578-4C09-9AA8-892A095D4AC7}" presName="tx1" presStyleLbl="revTx" presStyleIdx="1" presStyleCnt="5"/>
      <dgm:spPr/>
    </dgm:pt>
    <dgm:pt modelId="{054422DB-8FCD-4A9A-82D3-7B9204F2D2E9}" type="pres">
      <dgm:prSet presAssocID="{CCB5D7FC-0578-4C09-9AA8-892A095D4AC7}" presName="vert1" presStyleCnt="0"/>
      <dgm:spPr/>
    </dgm:pt>
    <dgm:pt modelId="{F346B76C-A3AB-4C7D-96BB-EC962EB37C4E}" type="pres">
      <dgm:prSet presAssocID="{8B6A7EB3-41EE-4386-BC5D-15EA3324F35C}" presName="thickLine" presStyleLbl="alignNode1" presStyleIdx="2" presStyleCnt="5"/>
      <dgm:spPr/>
    </dgm:pt>
    <dgm:pt modelId="{7A27336D-37CE-4868-817A-5D0236450EC8}" type="pres">
      <dgm:prSet presAssocID="{8B6A7EB3-41EE-4386-BC5D-15EA3324F35C}" presName="horz1" presStyleCnt="0"/>
      <dgm:spPr/>
    </dgm:pt>
    <dgm:pt modelId="{FF3E1A03-5BBD-4507-A177-276138EAE208}" type="pres">
      <dgm:prSet presAssocID="{8B6A7EB3-41EE-4386-BC5D-15EA3324F35C}" presName="tx1" presStyleLbl="revTx" presStyleIdx="2" presStyleCnt="5"/>
      <dgm:spPr/>
    </dgm:pt>
    <dgm:pt modelId="{3DDAA6B2-791B-44F4-8612-DAB8787EB18F}" type="pres">
      <dgm:prSet presAssocID="{8B6A7EB3-41EE-4386-BC5D-15EA3324F35C}" presName="vert1" presStyleCnt="0"/>
      <dgm:spPr/>
    </dgm:pt>
    <dgm:pt modelId="{D5372D8C-3CF8-438B-993B-73D71F38B607}" type="pres">
      <dgm:prSet presAssocID="{A4F2DC7A-30AD-4A1B-AA43-A80FF4B46DE7}" presName="thickLine" presStyleLbl="alignNode1" presStyleIdx="3" presStyleCnt="5"/>
      <dgm:spPr/>
    </dgm:pt>
    <dgm:pt modelId="{A94941EF-3413-414B-85B3-76985B6A26B4}" type="pres">
      <dgm:prSet presAssocID="{A4F2DC7A-30AD-4A1B-AA43-A80FF4B46DE7}" presName="horz1" presStyleCnt="0"/>
      <dgm:spPr/>
    </dgm:pt>
    <dgm:pt modelId="{F272C403-232C-4459-9FCA-E9BB6A92E4A7}" type="pres">
      <dgm:prSet presAssocID="{A4F2DC7A-30AD-4A1B-AA43-A80FF4B46DE7}" presName="tx1" presStyleLbl="revTx" presStyleIdx="3" presStyleCnt="5"/>
      <dgm:spPr/>
    </dgm:pt>
    <dgm:pt modelId="{56AB60EE-B514-4A4B-A683-C8A047BD21B0}" type="pres">
      <dgm:prSet presAssocID="{A4F2DC7A-30AD-4A1B-AA43-A80FF4B46DE7}" presName="vert1" presStyleCnt="0"/>
      <dgm:spPr/>
    </dgm:pt>
    <dgm:pt modelId="{80C54B61-B4DF-47F7-B083-0B6F4B0752EC}" type="pres">
      <dgm:prSet presAssocID="{D632541E-7179-4F13-88CB-BE76B3B875D0}" presName="thickLine" presStyleLbl="alignNode1" presStyleIdx="4" presStyleCnt="5"/>
      <dgm:spPr/>
    </dgm:pt>
    <dgm:pt modelId="{E90B470B-7A4D-474F-989A-83276F6267F5}" type="pres">
      <dgm:prSet presAssocID="{D632541E-7179-4F13-88CB-BE76B3B875D0}" presName="horz1" presStyleCnt="0"/>
      <dgm:spPr/>
    </dgm:pt>
    <dgm:pt modelId="{2D744AFA-85CD-4A61-A38D-5351BC8C21CF}" type="pres">
      <dgm:prSet presAssocID="{D632541E-7179-4F13-88CB-BE76B3B875D0}" presName="tx1" presStyleLbl="revTx" presStyleIdx="4" presStyleCnt="5"/>
      <dgm:spPr/>
    </dgm:pt>
    <dgm:pt modelId="{A9BF937B-B77F-4C9E-BA56-C6361366DF27}" type="pres">
      <dgm:prSet presAssocID="{D632541E-7179-4F13-88CB-BE76B3B875D0}" presName="vert1" presStyleCnt="0"/>
      <dgm:spPr/>
    </dgm:pt>
  </dgm:ptLst>
  <dgm:cxnLst>
    <dgm:cxn modelId="{DE1F2132-D30A-4A7A-8134-B5815800FA78}" type="presOf" srcId="{D632541E-7179-4F13-88CB-BE76B3B875D0}" destId="{2D744AFA-85CD-4A61-A38D-5351BC8C21CF}" srcOrd="0" destOrd="0" presId="urn:microsoft.com/office/officeart/2008/layout/LinedList"/>
    <dgm:cxn modelId="{CF38A37D-70DA-49BF-9874-C4AF32707025}" srcId="{C201FD0C-5C72-41E7-9C81-7AFB8940D4EC}" destId="{8B6A7EB3-41EE-4386-BC5D-15EA3324F35C}" srcOrd="2" destOrd="0" parTransId="{CA3BB493-474B-4DC5-B824-7B4F0A18D283}" sibTransId="{758E9078-6655-4A72-8647-62302782B749}"/>
    <dgm:cxn modelId="{59A6F186-1BED-4062-B809-C464430311DF}" srcId="{C201FD0C-5C72-41E7-9C81-7AFB8940D4EC}" destId="{CCB5D7FC-0578-4C09-9AA8-892A095D4AC7}" srcOrd="1" destOrd="0" parTransId="{3DAC4541-DC50-441D-9CFC-B6CF716F9D53}" sibTransId="{5512E23F-0BE1-4A8A-8F23-D2C62EF60431}"/>
    <dgm:cxn modelId="{77019087-3271-4941-A3FF-CE1DE1C2B327}" srcId="{C201FD0C-5C72-41E7-9C81-7AFB8940D4EC}" destId="{A4F2DC7A-30AD-4A1B-AA43-A80FF4B46DE7}" srcOrd="3" destOrd="0" parTransId="{A713E440-1573-407C-AE39-B03DA5C0CA6E}" sibTransId="{AD88C51A-C6E4-4F3D-8531-C13EC01D7CBF}"/>
    <dgm:cxn modelId="{76FD70A4-7F36-4301-B5D6-ED69D4A19BD2}" type="presOf" srcId="{A4F2DC7A-30AD-4A1B-AA43-A80FF4B46DE7}" destId="{F272C403-232C-4459-9FCA-E9BB6A92E4A7}" srcOrd="0" destOrd="0" presId="urn:microsoft.com/office/officeart/2008/layout/LinedList"/>
    <dgm:cxn modelId="{1FFDF7B3-608B-47C6-BC4F-12850AB8519E}" type="presOf" srcId="{EE54FD2B-2A2D-499A-BD5A-8C92D86DD089}" destId="{6C65E5BE-83AD-4ADC-AB47-763B42FB09FE}" srcOrd="0" destOrd="0" presId="urn:microsoft.com/office/officeart/2008/layout/LinedList"/>
    <dgm:cxn modelId="{26DBA1C0-71FD-4692-A6A3-37D3E30C3F4F}" srcId="{C201FD0C-5C72-41E7-9C81-7AFB8940D4EC}" destId="{D632541E-7179-4F13-88CB-BE76B3B875D0}" srcOrd="4" destOrd="0" parTransId="{5D090FE5-0278-4488-A9CB-A2D96F12BD4F}" sibTransId="{3E8FD890-0EA1-4C67-9618-ADAA7C6BCDB2}"/>
    <dgm:cxn modelId="{C66346C5-A709-4674-8B0C-09F94A07FDE6}" type="presOf" srcId="{8B6A7EB3-41EE-4386-BC5D-15EA3324F35C}" destId="{FF3E1A03-5BBD-4507-A177-276138EAE208}" srcOrd="0" destOrd="0" presId="urn:microsoft.com/office/officeart/2008/layout/LinedList"/>
    <dgm:cxn modelId="{5A7908D6-41C6-468C-9184-4C5E4121BF9D}" srcId="{C201FD0C-5C72-41E7-9C81-7AFB8940D4EC}" destId="{EE54FD2B-2A2D-499A-BD5A-8C92D86DD089}" srcOrd="0" destOrd="0" parTransId="{8BC929DF-F38C-46D0-AEFA-2040DB79B17F}" sibTransId="{8BA1E8BD-A649-41AB-A87E-A84B09CAFBA4}"/>
    <dgm:cxn modelId="{2D94BAEF-5970-4F2E-9422-BECBF740BAEC}" type="presOf" srcId="{CCB5D7FC-0578-4C09-9AA8-892A095D4AC7}" destId="{09F3A446-3463-4D80-887F-7394AB67C277}" srcOrd="0" destOrd="0" presId="urn:microsoft.com/office/officeart/2008/layout/LinedList"/>
    <dgm:cxn modelId="{C00109F2-91FE-46D3-90D9-35C6DD9FBBDA}" type="presOf" srcId="{C201FD0C-5C72-41E7-9C81-7AFB8940D4EC}" destId="{D2061D34-4CF0-4C41-8610-729A89AB3BC2}" srcOrd="0" destOrd="0" presId="urn:microsoft.com/office/officeart/2008/layout/LinedList"/>
    <dgm:cxn modelId="{689CEA48-80E7-4B73-A5DE-3A70C347D950}" type="presParOf" srcId="{D2061D34-4CF0-4C41-8610-729A89AB3BC2}" destId="{52AA66FB-9646-4B27-BCA4-3E4A3DACC6DC}" srcOrd="0" destOrd="0" presId="urn:microsoft.com/office/officeart/2008/layout/LinedList"/>
    <dgm:cxn modelId="{C87A99DF-28DF-4D58-B353-FDB4ED4330CC}" type="presParOf" srcId="{D2061D34-4CF0-4C41-8610-729A89AB3BC2}" destId="{197BA697-CD15-484F-A54E-6857392BE09E}" srcOrd="1" destOrd="0" presId="urn:microsoft.com/office/officeart/2008/layout/LinedList"/>
    <dgm:cxn modelId="{723178FE-AE2F-4863-B9C5-BAFE0F99A19B}" type="presParOf" srcId="{197BA697-CD15-484F-A54E-6857392BE09E}" destId="{6C65E5BE-83AD-4ADC-AB47-763B42FB09FE}" srcOrd="0" destOrd="0" presId="urn:microsoft.com/office/officeart/2008/layout/LinedList"/>
    <dgm:cxn modelId="{4058D6F7-8C39-4F68-AC83-FF499034132A}" type="presParOf" srcId="{197BA697-CD15-484F-A54E-6857392BE09E}" destId="{9AB4C8D2-F5B6-4EF5-AF69-3B63B8EF538C}" srcOrd="1" destOrd="0" presId="urn:microsoft.com/office/officeart/2008/layout/LinedList"/>
    <dgm:cxn modelId="{028F958C-55A7-4C72-B759-217912560945}" type="presParOf" srcId="{D2061D34-4CF0-4C41-8610-729A89AB3BC2}" destId="{059E49EF-8BEC-48E1-914F-328E4914CB9C}" srcOrd="2" destOrd="0" presId="urn:microsoft.com/office/officeart/2008/layout/LinedList"/>
    <dgm:cxn modelId="{3C34390E-E76E-4B08-BF82-B4CD87147FE1}" type="presParOf" srcId="{D2061D34-4CF0-4C41-8610-729A89AB3BC2}" destId="{6D3FF04C-1490-4D9B-84C4-9BC480285355}" srcOrd="3" destOrd="0" presId="urn:microsoft.com/office/officeart/2008/layout/LinedList"/>
    <dgm:cxn modelId="{694CE43E-2F0F-4EB7-AEE3-FC920D985D09}" type="presParOf" srcId="{6D3FF04C-1490-4D9B-84C4-9BC480285355}" destId="{09F3A446-3463-4D80-887F-7394AB67C277}" srcOrd="0" destOrd="0" presId="urn:microsoft.com/office/officeart/2008/layout/LinedList"/>
    <dgm:cxn modelId="{0B019DB9-F1A5-4367-9C38-4D537B30A69D}" type="presParOf" srcId="{6D3FF04C-1490-4D9B-84C4-9BC480285355}" destId="{054422DB-8FCD-4A9A-82D3-7B9204F2D2E9}" srcOrd="1" destOrd="0" presId="urn:microsoft.com/office/officeart/2008/layout/LinedList"/>
    <dgm:cxn modelId="{BB596D03-748E-4C3F-8F3A-08157ADA2676}" type="presParOf" srcId="{D2061D34-4CF0-4C41-8610-729A89AB3BC2}" destId="{F346B76C-A3AB-4C7D-96BB-EC962EB37C4E}" srcOrd="4" destOrd="0" presId="urn:microsoft.com/office/officeart/2008/layout/LinedList"/>
    <dgm:cxn modelId="{9D33AB6A-879A-4A69-A66F-1F7202EE07CE}" type="presParOf" srcId="{D2061D34-4CF0-4C41-8610-729A89AB3BC2}" destId="{7A27336D-37CE-4868-817A-5D0236450EC8}" srcOrd="5" destOrd="0" presId="urn:microsoft.com/office/officeart/2008/layout/LinedList"/>
    <dgm:cxn modelId="{6B6F48AF-744D-4250-ADEC-DDB87D4BCDF6}" type="presParOf" srcId="{7A27336D-37CE-4868-817A-5D0236450EC8}" destId="{FF3E1A03-5BBD-4507-A177-276138EAE208}" srcOrd="0" destOrd="0" presId="urn:microsoft.com/office/officeart/2008/layout/LinedList"/>
    <dgm:cxn modelId="{5BFA2222-D101-44DA-9890-02C0E51F712D}" type="presParOf" srcId="{7A27336D-37CE-4868-817A-5D0236450EC8}" destId="{3DDAA6B2-791B-44F4-8612-DAB8787EB18F}" srcOrd="1" destOrd="0" presId="urn:microsoft.com/office/officeart/2008/layout/LinedList"/>
    <dgm:cxn modelId="{4CBBD79E-01A2-4EC8-A8D2-DF3DCBC5CD8D}" type="presParOf" srcId="{D2061D34-4CF0-4C41-8610-729A89AB3BC2}" destId="{D5372D8C-3CF8-438B-993B-73D71F38B607}" srcOrd="6" destOrd="0" presId="urn:microsoft.com/office/officeart/2008/layout/LinedList"/>
    <dgm:cxn modelId="{27B7C0B5-6191-4B61-B7F2-8A32E82F021C}" type="presParOf" srcId="{D2061D34-4CF0-4C41-8610-729A89AB3BC2}" destId="{A94941EF-3413-414B-85B3-76985B6A26B4}" srcOrd="7" destOrd="0" presId="urn:microsoft.com/office/officeart/2008/layout/LinedList"/>
    <dgm:cxn modelId="{6BB59F27-A94C-450B-A856-CC35E455AD78}" type="presParOf" srcId="{A94941EF-3413-414B-85B3-76985B6A26B4}" destId="{F272C403-232C-4459-9FCA-E9BB6A92E4A7}" srcOrd="0" destOrd="0" presId="urn:microsoft.com/office/officeart/2008/layout/LinedList"/>
    <dgm:cxn modelId="{412F8ADF-21DA-45FA-9014-09ED6DD8BF40}" type="presParOf" srcId="{A94941EF-3413-414B-85B3-76985B6A26B4}" destId="{56AB60EE-B514-4A4B-A683-C8A047BD21B0}" srcOrd="1" destOrd="0" presId="urn:microsoft.com/office/officeart/2008/layout/LinedList"/>
    <dgm:cxn modelId="{A26A695A-D4F5-4EA7-8175-A9D1A2F20982}" type="presParOf" srcId="{D2061D34-4CF0-4C41-8610-729A89AB3BC2}" destId="{80C54B61-B4DF-47F7-B083-0B6F4B0752EC}" srcOrd="8" destOrd="0" presId="urn:microsoft.com/office/officeart/2008/layout/LinedList"/>
    <dgm:cxn modelId="{330A37A6-EB50-4F8C-86BD-A13274277C77}" type="presParOf" srcId="{D2061D34-4CF0-4C41-8610-729A89AB3BC2}" destId="{E90B470B-7A4D-474F-989A-83276F6267F5}" srcOrd="9" destOrd="0" presId="urn:microsoft.com/office/officeart/2008/layout/LinedList"/>
    <dgm:cxn modelId="{C11C1E24-BF79-4818-8AD5-8A9D0213FF07}" type="presParOf" srcId="{E90B470B-7A4D-474F-989A-83276F6267F5}" destId="{2D744AFA-85CD-4A61-A38D-5351BC8C21CF}" srcOrd="0" destOrd="0" presId="urn:microsoft.com/office/officeart/2008/layout/LinedList"/>
    <dgm:cxn modelId="{580E48D6-84EC-4CD7-BDD2-0696DE12CA33}" type="presParOf" srcId="{E90B470B-7A4D-474F-989A-83276F6267F5}" destId="{A9BF937B-B77F-4C9E-BA56-C6361366DF2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D0BC5D-7E0D-4EFE-9C84-6FCA5E25E56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309BBC8-E32A-4F96-A00C-F7FA3E804995}">
      <dgm:prSet/>
      <dgm:spPr/>
      <dgm:t>
        <a:bodyPr/>
        <a:lstStyle/>
        <a:p>
          <a:r>
            <a:rPr lang="en-US"/>
            <a:t>A computer family is a category of computers with similar designs and microprocessors that are compatible. </a:t>
          </a:r>
        </a:p>
      </dgm:t>
    </dgm:pt>
    <dgm:pt modelId="{34DC9C12-3AFA-4D7D-A3A8-EAB630DABAF9}" type="parTrans" cxnId="{A1FA7BF6-5731-4B74-A2E6-29D257D39528}">
      <dgm:prSet/>
      <dgm:spPr/>
      <dgm:t>
        <a:bodyPr/>
        <a:lstStyle/>
        <a:p>
          <a:endParaRPr lang="en-US"/>
        </a:p>
      </dgm:t>
    </dgm:pt>
    <dgm:pt modelId="{81F7AA37-B7FC-4D73-93FA-E86446517748}" type="sibTrans" cxnId="{A1FA7BF6-5731-4B74-A2E6-29D257D39528}">
      <dgm:prSet/>
      <dgm:spPr/>
      <dgm:t>
        <a:bodyPr/>
        <a:lstStyle/>
        <a:p>
          <a:endParaRPr lang="en-US"/>
        </a:p>
      </dgm:t>
    </dgm:pt>
    <dgm:pt modelId="{96DE7E2A-F527-47BB-B1B6-15449F3F7D15}">
      <dgm:prSet/>
      <dgm:spPr/>
      <dgm:t>
        <a:bodyPr/>
        <a:lstStyle/>
        <a:p>
          <a:r>
            <a:rPr lang="en-US"/>
            <a:t>Good examples of different computer families are the IBM or PC family versus the Apple or Mac family of computers</a:t>
          </a:r>
        </a:p>
      </dgm:t>
    </dgm:pt>
    <dgm:pt modelId="{E4B1FAA9-400D-4B1C-B8AA-0DC2E4F381B8}" type="parTrans" cxnId="{F3BA2279-21FE-403C-9134-21F8B7B59091}">
      <dgm:prSet/>
      <dgm:spPr/>
      <dgm:t>
        <a:bodyPr/>
        <a:lstStyle/>
        <a:p>
          <a:endParaRPr lang="en-US"/>
        </a:p>
      </dgm:t>
    </dgm:pt>
    <dgm:pt modelId="{1367CE3C-64E1-465F-A9A4-8CB6CAE6176F}" type="sibTrans" cxnId="{F3BA2279-21FE-403C-9134-21F8B7B59091}">
      <dgm:prSet/>
      <dgm:spPr/>
      <dgm:t>
        <a:bodyPr/>
        <a:lstStyle/>
        <a:p>
          <a:endParaRPr lang="en-US"/>
        </a:p>
      </dgm:t>
    </dgm:pt>
    <dgm:pt modelId="{B6225016-DAF7-4476-8062-BAA0C6DB204F}">
      <dgm:prSet/>
      <dgm:spPr/>
      <dgm:t>
        <a:bodyPr/>
        <a:lstStyle/>
        <a:p>
          <a:r>
            <a:rPr lang="en-US"/>
            <a:t>Mostly, all computer families have successive generations, they do share the same architecture. But there are always exceptions </a:t>
          </a:r>
        </a:p>
      </dgm:t>
    </dgm:pt>
    <dgm:pt modelId="{2261ABC1-B6B6-4CE8-97CD-3B0EADE4C2BA}" type="parTrans" cxnId="{769D035B-1E02-4607-9824-DAE76A1E5FA5}">
      <dgm:prSet/>
      <dgm:spPr/>
      <dgm:t>
        <a:bodyPr/>
        <a:lstStyle/>
        <a:p>
          <a:endParaRPr lang="en-US"/>
        </a:p>
      </dgm:t>
    </dgm:pt>
    <dgm:pt modelId="{5C9EFC95-CDA9-424B-A5AE-D68A4A10D0F5}" type="sibTrans" cxnId="{769D035B-1E02-4607-9824-DAE76A1E5FA5}">
      <dgm:prSet/>
      <dgm:spPr/>
      <dgm:t>
        <a:bodyPr/>
        <a:lstStyle/>
        <a:p>
          <a:endParaRPr lang="en-US"/>
        </a:p>
      </dgm:t>
    </dgm:pt>
    <dgm:pt modelId="{2BEAB684-A68A-4B57-BE68-869FA00C27AA}" type="pres">
      <dgm:prSet presAssocID="{25D0BC5D-7E0D-4EFE-9C84-6FCA5E25E562}" presName="root" presStyleCnt="0">
        <dgm:presLayoutVars>
          <dgm:dir/>
          <dgm:resizeHandles val="exact"/>
        </dgm:presLayoutVars>
      </dgm:prSet>
      <dgm:spPr/>
    </dgm:pt>
    <dgm:pt modelId="{79B5EA7A-FBF0-4B43-9F03-CE0DFF01237F}" type="pres">
      <dgm:prSet presAssocID="{C309BBC8-E32A-4F96-A00C-F7FA3E804995}" presName="compNode" presStyleCnt="0"/>
      <dgm:spPr/>
    </dgm:pt>
    <dgm:pt modelId="{2DAAF9C5-1AB2-4E24-9ABE-AA192B2B07E1}" type="pres">
      <dgm:prSet presAssocID="{C309BBC8-E32A-4F96-A00C-F7FA3E804995}" presName="bgRect" presStyleLbl="bgShp" presStyleIdx="0" presStyleCnt="3"/>
      <dgm:spPr/>
    </dgm:pt>
    <dgm:pt modelId="{353DE657-6C85-46FD-B4C2-F70CF6895530}" type="pres">
      <dgm:prSet presAssocID="{C309BBC8-E32A-4F96-A00C-F7FA3E80499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4EDFFB3-C4FC-47C7-8718-3F5A1D1B5264}" type="pres">
      <dgm:prSet presAssocID="{C309BBC8-E32A-4F96-A00C-F7FA3E804995}" presName="spaceRect" presStyleCnt="0"/>
      <dgm:spPr/>
    </dgm:pt>
    <dgm:pt modelId="{E73E9559-ACC3-41CF-8B7D-621F25FD4F4A}" type="pres">
      <dgm:prSet presAssocID="{C309BBC8-E32A-4F96-A00C-F7FA3E804995}" presName="parTx" presStyleLbl="revTx" presStyleIdx="0" presStyleCnt="3">
        <dgm:presLayoutVars>
          <dgm:chMax val="0"/>
          <dgm:chPref val="0"/>
        </dgm:presLayoutVars>
      </dgm:prSet>
      <dgm:spPr/>
    </dgm:pt>
    <dgm:pt modelId="{94B3C2F9-5228-421A-B31F-36959D1CF75E}" type="pres">
      <dgm:prSet presAssocID="{81F7AA37-B7FC-4D73-93FA-E86446517748}" presName="sibTrans" presStyleCnt="0"/>
      <dgm:spPr/>
    </dgm:pt>
    <dgm:pt modelId="{0B2B9E2D-149F-4CF8-89C0-3F1C0BFEE741}" type="pres">
      <dgm:prSet presAssocID="{96DE7E2A-F527-47BB-B1B6-15449F3F7D15}" presName="compNode" presStyleCnt="0"/>
      <dgm:spPr/>
    </dgm:pt>
    <dgm:pt modelId="{ABFBD437-0B0C-4E43-8767-3356AF63BB37}" type="pres">
      <dgm:prSet presAssocID="{96DE7E2A-F527-47BB-B1B6-15449F3F7D15}" presName="bgRect" presStyleLbl="bgShp" presStyleIdx="1" presStyleCnt="3"/>
      <dgm:spPr/>
    </dgm:pt>
    <dgm:pt modelId="{AE4682D8-13A5-4101-A29A-4E95193F3C54}" type="pres">
      <dgm:prSet presAssocID="{96DE7E2A-F527-47BB-B1B6-15449F3F7D1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E903EA63-421E-4A7C-AEB7-B6DF7001637E}" type="pres">
      <dgm:prSet presAssocID="{96DE7E2A-F527-47BB-B1B6-15449F3F7D15}" presName="spaceRect" presStyleCnt="0"/>
      <dgm:spPr/>
    </dgm:pt>
    <dgm:pt modelId="{0802EE78-1F88-40FE-9055-A6FC2B61D985}" type="pres">
      <dgm:prSet presAssocID="{96DE7E2A-F527-47BB-B1B6-15449F3F7D15}" presName="parTx" presStyleLbl="revTx" presStyleIdx="1" presStyleCnt="3">
        <dgm:presLayoutVars>
          <dgm:chMax val="0"/>
          <dgm:chPref val="0"/>
        </dgm:presLayoutVars>
      </dgm:prSet>
      <dgm:spPr/>
    </dgm:pt>
    <dgm:pt modelId="{7F28AF9D-DF97-4287-A1AA-4515AB7CBF66}" type="pres">
      <dgm:prSet presAssocID="{1367CE3C-64E1-465F-A9A4-8CB6CAE6176F}" presName="sibTrans" presStyleCnt="0"/>
      <dgm:spPr/>
    </dgm:pt>
    <dgm:pt modelId="{AB608EE8-48C0-4575-9EB1-01F917676427}" type="pres">
      <dgm:prSet presAssocID="{B6225016-DAF7-4476-8062-BAA0C6DB204F}" presName="compNode" presStyleCnt="0"/>
      <dgm:spPr/>
    </dgm:pt>
    <dgm:pt modelId="{F1A49519-ED17-446C-9D04-4A7042293A9A}" type="pres">
      <dgm:prSet presAssocID="{B6225016-DAF7-4476-8062-BAA0C6DB204F}" presName="bgRect" presStyleLbl="bgShp" presStyleIdx="2" presStyleCnt="3"/>
      <dgm:spPr/>
    </dgm:pt>
    <dgm:pt modelId="{EE80DE2D-15E1-4DA0-BC04-7848CD104005}" type="pres">
      <dgm:prSet presAssocID="{B6225016-DAF7-4476-8062-BAA0C6DB204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64C8E224-125C-45B2-B827-30DC4D83BB35}" type="pres">
      <dgm:prSet presAssocID="{B6225016-DAF7-4476-8062-BAA0C6DB204F}" presName="spaceRect" presStyleCnt="0"/>
      <dgm:spPr/>
    </dgm:pt>
    <dgm:pt modelId="{E9B7AC48-80EF-42FF-891F-82197EB72109}" type="pres">
      <dgm:prSet presAssocID="{B6225016-DAF7-4476-8062-BAA0C6DB204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253210F-38A0-4266-898F-3062E8502269}" type="presOf" srcId="{C309BBC8-E32A-4F96-A00C-F7FA3E804995}" destId="{E73E9559-ACC3-41CF-8B7D-621F25FD4F4A}" srcOrd="0" destOrd="0" presId="urn:microsoft.com/office/officeart/2018/2/layout/IconVerticalSolidList"/>
    <dgm:cxn modelId="{A5E05421-C37C-4CCE-8531-F58FDE118A35}" type="presOf" srcId="{25D0BC5D-7E0D-4EFE-9C84-6FCA5E25E562}" destId="{2BEAB684-A68A-4B57-BE68-869FA00C27AA}" srcOrd="0" destOrd="0" presId="urn:microsoft.com/office/officeart/2018/2/layout/IconVerticalSolidList"/>
    <dgm:cxn modelId="{644C1840-13D3-482E-8935-BB36A3A37B52}" type="presOf" srcId="{96DE7E2A-F527-47BB-B1B6-15449F3F7D15}" destId="{0802EE78-1F88-40FE-9055-A6FC2B61D985}" srcOrd="0" destOrd="0" presId="urn:microsoft.com/office/officeart/2018/2/layout/IconVerticalSolidList"/>
    <dgm:cxn modelId="{769D035B-1E02-4607-9824-DAE76A1E5FA5}" srcId="{25D0BC5D-7E0D-4EFE-9C84-6FCA5E25E562}" destId="{B6225016-DAF7-4476-8062-BAA0C6DB204F}" srcOrd="2" destOrd="0" parTransId="{2261ABC1-B6B6-4CE8-97CD-3B0EADE4C2BA}" sibTransId="{5C9EFC95-CDA9-424B-A5AE-D68A4A10D0F5}"/>
    <dgm:cxn modelId="{D5E7A377-E739-4B92-8F6D-F39B1FF069CB}" type="presOf" srcId="{B6225016-DAF7-4476-8062-BAA0C6DB204F}" destId="{E9B7AC48-80EF-42FF-891F-82197EB72109}" srcOrd="0" destOrd="0" presId="urn:microsoft.com/office/officeart/2018/2/layout/IconVerticalSolidList"/>
    <dgm:cxn modelId="{F3BA2279-21FE-403C-9134-21F8B7B59091}" srcId="{25D0BC5D-7E0D-4EFE-9C84-6FCA5E25E562}" destId="{96DE7E2A-F527-47BB-B1B6-15449F3F7D15}" srcOrd="1" destOrd="0" parTransId="{E4B1FAA9-400D-4B1C-B8AA-0DC2E4F381B8}" sibTransId="{1367CE3C-64E1-465F-A9A4-8CB6CAE6176F}"/>
    <dgm:cxn modelId="{A1FA7BF6-5731-4B74-A2E6-29D257D39528}" srcId="{25D0BC5D-7E0D-4EFE-9C84-6FCA5E25E562}" destId="{C309BBC8-E32A-4F96-A00C-F7FA3E804995}" srcOrd="0" destOrd="0" parTransId="{34DC9C12-3AFA-4D7D-A3A8-EAB630DABAF9}" sibTransId="{81F7AA37-B7FC-4D73-93FA-E86446517748}"/>
    <dgm:cxn modelId="{6226B8C1-F3A8-4323-9F5A-CA4C94C45DFD}" type="presParOf" srcId="{2BEAB684-A68A-4B57-BE68-869FA00C27AA}" destId="{79B5EA7A-FBF0-4B43-9F03-CE0DFF01237F}" srcOrd="0" destOrd="0" presId="urn:microsoft.com/office/officeart/2018/2/layout/IconVerticalSolidList"/>
    <dgm:cxn modelId="{13EB151D-C527-4925-8729-FBE46BD42C78}" type="presParOf" srcId="{79B5EA7A-FBF0-4B43-9F03-CE0DFF01237F}" destId="{2DAAF9C5-1AB2-4E24-9ABE-AA192B2B07E1}" srcOrd="0" destOrd="0" presId="urn:microsoft.com/office/officeart/2018/2/layout/IconVerticalSolidList"/>
    <dgm:cxn modelId="{7F50BA2D-B098-4D80-A2C5-60193C98D2D2}" type="presParOf" srcId="{79B5EA7A-FBF0-4B43-9F03-CE0DFF01237F}" destId="{353DE657-6C85-46FD-B4C2-F70CF6895530}" srcOrd="1" destOrd="0" presId="urn:microsoft.com/office/officeart/2018/2/layout/IconVerticalSolidList"/>
    <dgm:cxn modelId="{ECA5A7B9-FC7D-4D10-B82E-07FAD65AA3FC}" type="presParOf" srcId="{79B5EA7A-FBF0-4B43-9F03-CE0DFF01237F}" destId="{84EDFFB3-C4FC-47C7-8718-3F5A1D1B5264}" srcOrd="2" destOrd="0" presId="urn:microsoft.com/office/officeart/2018/2/layout/IconVerticalSolidList"/>
    <dgm:cxn modelId="{B2551110-A776-47B7-AE73-DC63B6C6585E}" type="presParOf" srcId="{79B5EA7A-FBF0-4B43-9F03-CE0DFF01237F}" destId="{E73E9559-ACC3-41CF-8B7D-621F25FD4F4A}" srcOrd="3" destOrd="0" presId="urn:microsoft.com/office/officeart/2018/2/layout/IconVerticalSolidList"/>
    <dgm:cxn modelId="{B0A04DF8-41E8-4043-B2D3-F2F3DE97D884}" type="presParOf" srcId="{2BEAB684-A68A-4B57-BE68-869FA00C27AA}" destId="{94B3C2F9-5228-421A-B31F-36959D1CF75E}" srcOrd="1" destOrd="0" presId="urn:microsoft.com/office/officeart/2018/2/layout/IconVerticalSolidList"/>
    <dgm:cxn modelId="{8DD50E00-D135-421E-A85F-DE4098F3DEAB}" type="presParOf" srcId="{2BEAB684-A68A-4B57-BE68-869FA00C27AA}" destId="{0B2B9E2D-149F-4CF8-89C0-3F1C0BFEE741}" srcOrd="2" destOrd="0" presId="urn:microsoft.com/office/officeart/2018/2/layout/IconVerticalSolidList"/>
    <dgm:cxn modelId="{943FBBBB-EE53-4270-A49D-7BD777FA343D}" type="presParOf" srcId="{0B2B9E2D-149F-4CF8-89C0-3F1C0BFEE741}" destId="{ABFBD437-0B0C-4E43-8767-3356AF63BB37}" srcOrd="0" destOrd="0" presId="urn:microsoft.com/office/officeart/2018/2/layout/IconVerticalSolidList"/>
    <dgm:cxn modelId="{F19EDCE3-8503-46D7-8C05-643572940DA5}" type="presParOf" srcId="{0B2B9E2D-149F-4CF8-89C0-3F1C0BFEE741}" destId="{AE4682D8-13A5-4101-A29A-4E95193F3C54}" srcOrd="1" destOrd="0" presId="urn:microsoft.com/office/officeart/2018/2/layout/IconVerticalSolidList"/>
    <dgm:cxn modelId="{BB552775-539C-40FF-A8DC-77A950E363E4}" type="presParOf" srcId="{0B2B9E2D-149F-4CF8-89C0-3F1C0BFEE741}" destId="{E903EA63-421E-4A7C-AEB7-B6DF7001637E}" srcOrd="2" destOrd="0" presId="urn:microsoft.com/office/officeart/2018/2/layout/IconVerticalSolidList"/>
    <dgm:cxn modelId="{AD171FF4-8B01-4172-B364-878EF46796E2}" type="presParOf" srcId="{0B2B9E2D-149F-4CF8-89C0-3F1C0BFEE741}" destId="{0802EE78-1F88-40FE-9055-A6FC2B61D985}" srcOrd="3" destOrd="0" presId="urn:microsoft.com/office/officeart/2018/2/layout/IconVerticalSolidList"/>
    <dgm:cxn modelId="{CE1CB9EC-D846-46E3-B2BC-982089172DF9}" type="presParOf" srcId="{2BEAB684-A68A-4B57-BE68-869FA00C27AA}" destId="{7F28AF9D-DF97-4287-A1AA-4515AB7CBF66}" srcOrd="3" destOrd="0" presId="urn:microsoft.com/office/officeart/2018/2/layout/IconVerticalSolidList"/>
    <dgm:cxn modelId="{70F645DE-B39F-4C17-BED9-683E52E5E13C}" type="presParOf" srcId="{2BEAB684-A68A-4B57-BE68-869FA00C27AA}" destId="{AB608EE8-48C0-4575-9EB1-01F917676427}" srcOrd="4" destOrd="0" presId="urn:microsoft.com/office/officeart/2018/2/layout/IconVerticalSolidList"/>
    <dgm:cxn modelId="{C2CE71FD-BA7C-4791-A9B5-D528456BBBC6}" type="presParOf" srcId="{AB608EE8-48C0-4575-9EB1-01F917676427}" destId="{F1A49519-ED17-446C-9D04-4A7042293A9A}" srcOrd="0" destOrd="0" presId="urn:microsoft.com/office/officeart/2018/2/layout/IconVerticalSolidList"/>
    <dgm:cxn modelId="{40AEAB7C-6EB8-44EC-9BE6-47611DC07B28}" type="presParOf" srcId="{AB608EE8-48C0-4575-9EB1-01F917676427}" destId="{EE80DE2D-15E1-4DA0-BC04-7848CD104005}" srcOrd="1" destOrd="0" presId="urn:microsoft.com/office/officeart/2018/2/layout/IconVerticalSolidList"/>
    <dgm:cxn modelId="{A0948BF9-FD42-41A7-9FEB-EB2351892BF5}" type="presParOf" srcId="{AB608EE8-48C0-4575-9EB1-01F917676427}" destId="{64C8E224-125C-45B2-B827-30DC4D83BB35}" srcOrd="2" destOrd="0" presId="urn:microsoft.com/office/officeart/2018/2/layout/IconVerticalSolidList"/>
    <dgm:cxn modelId="{F0A8E4A4-D59D-46F3-A76F-7D19830E1101}" type="presParOf" srcId="{AB608EE8-48C0-4575-9EB1-01F917676427}" destId="{E9B7AC48-80EF-42FF-891F-82197EB7210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DA17CB-1AF4-45D1-94AD-54AF91E8DF5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7FC0F9-15A4-48F3-B8F8-3AF5BA8811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CPU – controls the operation of the computer and performs its data processing functions </a:t>
          </a:r>
        </a:p>
      </dgm:t>
    </dgm:pt>
    <dgm:pt modelId="{383D79A7-F065-4F35-9D71-696F11C55D14}" type="parTrans" cxnId="{3D1D5E50-0E9A-4149-8390-9830753A98F9}">
      <dgm:prSet/>
      <dgm:spPr/>
      <dgm:t>
        <a:bodyPr/>
        <a:lstStyle/>
        <a:p>
          <a:endParaRPr lang="en-US"/>
        </a:p>
      </dgm:t>
    </dgm:pt>
    <dgm:pt modelId="{284EB389-15EA-44D4-8812-3BA29DB2D011}" type="sibTrans" cxnId="{3D1D5E50-0E9A-4149-8390-9830753A98F9}">
      <dgm:prSet/>
      <dgm:spPr/>
      <dgm:t>
        <a:bodyPr/>
        <a:lstStyle/>
        <a:p>
          <a:endParaRPr lang="en-US"/>
        </a:p>
      </dgm:t>
    </dgm:pt>
    <dgm:pt modelId="{744BC8E0-37CF-4518-A68B-D15DEC06FB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Main Memory – stores data</a:t>
          </a:r>
        </a:p>
      </dgm:t>
    </dgm:pt>
    <dgm:pt modelId="{A4780EFF-62F5-44DB-BAFE-3139DD4993EE}" type="parTrans" cxnId="{4C597CE0-5CA5-45DD-97A4-54C064CBF233}">
      <dgm:prSet/>
      <dgm:spPr/>
      <dgm:t>
        <a:bodyPr/>
        <a:lstStyle/>
        <a:p>
          <a:endParaRPr lang="en-US"/>
        </a:p>
      </dgm:t>
    </dgm:pt>
    <dgm:pt modelId="{B3338548-BD82-46DC-A840-256411D6DFA8}" type="sibTrans" cxnId="{4C597CE0-5CA5-45DD-97A4-54C064CBF233}">
      <dgm:prSet/>
      <dgm:spPr/>
      <dgm:t>
        <a:bodyPr/>
        <a:lstStyle/>
        <a:p>
          <a:endParaRPr lang="en-US"/>
        </a:p>
      </dgm:t>
    </dgm:pt>
    <dgm:pt modelId="{271856D1-49DC-4131-A249-BC229E0952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I/O – moves data between the computer and its external environment</a:t>
          </a:r>
        </a:p>
      </dgm:t>
    </dgm:pt>
    <dgm:pt modelId="{5D3572D9-1005-456A-9850-308EB28835F8}" type="parTrans" cxnId="{A2A4D89B-C6A5-4F62-96C1-89354B1E455C}">
      <dgm:prSet/>
      <dgm:spPr/>
      <dgm:t>
        <a:bodyPr/>
        <a:lstStyle/>
        <a:p>
          <a:endParaRPr lang="en-US"/>
        </a:p>
      </dgm:t>
    </dgm:pt>
    <dgm:pt modelId="{F8FAFA08-8172-4398-B3E7-EB447CA0BED6}" type="sibTrans" cxnId="{A2A4D89B-C6A5-4F62-96C1-89354B1E455C}">
      <dgm:prSet/>
      <dgm:spPr/>
      <dgm:t>
        <a:bodyPr/>
        <a:lstStyle/>
        <a:p>
          <a:endParaRPr lang="en-US"/>
        </a:p>
      </dgm:t>
    </dgm:pt>
    <dgm:pt modelId="{FDBF240E-C646-4107-A618-843EF2338D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System Interconnection – some mechanism that provides for communication among CPU, main memory, and I/O</a:t>
          </a:r>
        </a:p>
      </dgm:t>
    </dgm:pt>
    <dgm:pt modelId="{E31DEC89-8C61-4180-B75F-97CB4A7E7368}" type="parTrans" cxnId="{A55FE4B9-A4ED-4976-9A35-DA9B6714CE72}">
      <dgm:prSet/>
      <dgm:spPr/>
      <dgm:t>
        <a:bodyPr/>
        <a:lstStyle/>
        <a:p>
          <a:endParaRPr lang="en-US"/>
        </a:p>
      </dgm:t>
    </dgm:pt>
    <dgm:pt modelId="{E22A52C3-6DF6-407D-A4B2-8EB0B4307D6C}" type="sibTrans" cxnId="{A55FE4B9-A4ED-4976-9A35-DA9B6714CE72}">
      <dgm:prSet/>
      <dgm:spPr/>
      <dgm:t>
        <a:bodyPr/>
        <a:lstStyle/>
        <a:p>
          <a:endParaRPr lang="en-US"/>
        </a:p>
      </dgm:t>
    </dgm:pt>
    <dgm:pt modelId="{FBC8222C-5B53-441F-93EA-7168EFE874E6}" type="pres">
      <dgm:prSet presAssocID="{2CDA17CB-1AF4-45D1-94AD-54AF91E8DF50}" presName="root" presStyleCnt="0">
        <dgm:presLayoutVars>
          <dgm:dir/>
          <dgm:resizeHandles val="exact"/>
        </dgm:presLayoutVars>
      </dgm:prSet>
      <dgm:spPr/>
    </dgm:pt>
    <dgm:pt modelId="{12E23A1B-834D-4262-A68D-FDCA7FF329F9}" type="pres">
      <dgm:prSet presAssocID="{B37FC0F9-15A4-48F3-B8F8-3AF5BA881183}" presName="compNode" presStyleCnt="0"/>
      <dgm:spPr/>
    </dgm:pt>
    <dgm:pt modelId="{1849C691-9501-41A9-9A40-009F05C785A6}" type="pres">
      <dgm:prSet presAssocID="{B37FC0F9-15A4-48F3-B8F8-3AF5BA881183}" presName="bgRect" presStyleLbl="bgShp" presStyleIdx="0" presStyleCnt="4"/>
      <dgm:spPr/>
    </dgm:pt>
    <dgm:pt modelId="{109FCEB4-7E5E-413E-BFCA-2B2D45560FB9}" type="pres">
      <dgm:prSet presAssocID="{B37FC0F9-15A4-48F3-B8F8-3AF5BA88118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D309077-8A7B-43C3-BA78-1865FA891AD1}" type="pres">
      <dgm:prSet presAssocID="{B37FC0F9-15A4-48F3-B8F8-3AF5BA881183}" presName="spaceRect" presStyleCnt="0"/>
      <dgm:spPr/>
    </dgm:pt>
    <dgm:pt modelId="{5F95EAE0-F138-4F2F-BE3A-782BEAED783C}" type="pres">
      <dgm:prSet presAssocID="{B37FC0F9-15A4-48F3-B8F8-3AF5BA881183}" presName="parTx" presStyleLbl="revTx" presStyleIdx="0" presStyleCnt="4">
        <dgm:presLayoutVars>
          <dgm:chMax val="0"/>
          <dgm:chPref val="0"/>
        </dgm:presLayoutVars>
      </dgm:prSet>
      <dgm:spPr/>
    </dgm:pt>
    <dgm:pt modelId="{483E2446-A264-4F03-8E11-17B7551AF25C}" type="pres">
      <dgm:prSet presAssocID="{284EB389-15EA-44D4-8812-3BA29DB2D011}" presName="sibTrans" presStyleCnt="0"/>
      <dgm:spPr/>
    </dgm:pt>
    <dgm:pt modelId="{B95A1F66-CBBC-4BC7-8611-2AE0743CDED6}" type="pres">
      <dgm:prSet presAssocID="{744BC8E0-37CF-4518-A68B-D15DEC06FBFE}" presName="compNode" presStyleCnt="0"/>
      <dgm:spPr/>
    </dgm:pt>
    <dgm:pt modelId="{D8A9073F-A731-4433-8BD9-F966A51FC401}" type="pres">
      <dgm:prSet presAssocID="{744BC8E0-37CF-4518-A68B-D15DEC06FBFE}" presName="bgRect" presStyleLbl="bgShp" presStyleIdx="1" presStyleCnt="4"/>
      <dgm:spPr/>
    </dgm:pt>
    <dgm:pt modelId="{2E96A4E0-A482-4633-9148-CFE6DE73C764}" type="pres">
      <dgm:prSet presAssocID="{744BC8E0-37CF-4518-A68B-D15DEC06FBF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9F2EBA3-07BC-4790-AA41-A8D3D282AF79}" type="pres">
      <dgm:prSet presAssocID="{744BC8E0-37CF-4518-A68B-D15DEC06FBFE}" presName="spaceRect" presStyleCnt="0"/>
      <dgm:spPr/>
    </dgm:pt>
    <dgm:pt modelId="{026B283C-A495-4E4F-9075-340BD25DAA1B}" type="pres">
      <dgm:prSet presAssocID="{744BC8E0-37CF-4518-A68B-D15DEC06FBFE}" presName="parTx" presStyleLbl="revTx" presStyleIdx="1" presStyleCnt="4">
        <dgm:presLayoutVars>
          <dgm:chMax val="0"/>
          <dgm:chPref val="0"/>
        </dgm:presLayoutVars>
      </dgm:prSet>
      <dgm:spPr/>
    </dgm:pt>
    <dgm:pt modelId="{86E3268D-8743-44C1-BB1C-1EDDC38293EE}" type="pres">
      <dgm:prSet presAssocID="{B3338548-BD82-46DC-A840-256411D6DFA8}" presName="sibTrans" presStyleCnt="0"/>
      <dgm:spPr/>
    </dgm:pt>
    <dgm:pt modelId="{55AB1C49-FF4B-4E22-9F73-1CCA11D954EA}" type="pres">
      <dgm:prSet presAssocID="{271856D1-49DC-4131-A249-BC229E095296}" presName="compNode" presStyleCnt="0"/>
      <dgm:spPr/>
    </dgm:pt>
    <dgm:pt modelId="{728AABFB-50D1-40D6-9B7D-358F9BFFEF7E}" type="pres">
      <dgm:prSet presAssocID="{271856D1-49DC-4131-A249-BC229E095296}" presName="bgRect" presStyleLbl="bgShp" presStyleIdx="2" presStyleCnt="4"/>
      <dgm:spPr/>
    </dgm:pt>
    <dgm:pt modelId="{7837EC78-3D58-41F6-9E29-24A68A4EC29A}" type="pres">
      <dgm:prSet presAssocID="{271856D1-49DC-4131-A249-BC229E09529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AB3C5F32-764C-41F3-9984-D63C135AFCF6}" type="pres">
      <dgm:prSet presAssocID="{271856D1-49DC-4131-A249-BC229E095296}" presName="spaceRect" presStyleCnt="0"/>
      <dgm:spPr/>
    </dgm:pt>
    <dgm:pt modelId="{868E3939-FD0B-4C1A-B7D6-7ABBF393B16B}" type="pres">
      <dgm:prSet presAssocID="{271856D1-49DC-4131-A249-BC229E095296}" presName="parTx" presStyleLbl="revTx" presStyleIdx="2" presStyleCnt="4">
        <dgm:presLayoutVars>
          <dgm:chMax val="0"/>
          <dgm:chPref val="0"/>
        </dgm:presLayoutVars>
      </dgm:prSet>
      <dgm:spPr/>
    </dgm:pt>
    <dgm:pt modelId="{678498E6-63A3-44D5-B2B2-7DE3A6E07519}" type="pres">
      <dgm:prSet presAssocID="{F8FAFA08-8172-4398-B3E7-EB447CA0BED6}" presName="sibTrans" presStyleCnt="0"/>
      <dgm:spPr/>
    </dgm:pt>
    <dgm:pt modelId="{0A752F9C-7427-4F0B-A6C1-8AB4B38876E8}" type="pres">
      <dgm:prSet presAssocID="{FDBF240E-C646-4107-A618-843EF2338D70}" presName="compNode" presStyleCnt="0"/>
      <dgm:spPr/>
    </dgm:pt>
    <dgm:pt modelId="{791EB2CF-A096-4A76-BE44-8EDF3384E3D9}" type="pres">
      <dgm:prSet presAssocID="{FDBF240E-C646-4107-A618-843EF2338D70}" presName="bgRect" presStyleLbl="bgShp" presStyleIdx="3" presStyleCnt="4"/>
      <dgm:spPr/>
    </dgm:pt>
    <dgm:pt modelId="{46589997-D661-4495-99BD-72D7A51982F3}" type="pres">
      <dgm:prSet presAssocID="{FDBF240E-C646-4107-A618-843EF2338D7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12D7DB84-E6B6-45D4-A4ED-CEC841C4F465}" type="pres">
      <dgm:prSet presAssocID="{FDBF240E-C646-4107-A618-843EF2338D70}" presName="spaceRect" presStyleCnt="0"/>
      <dgm:spPr/>
    </dgm:pt>
    <dgm:pt modelId="{BB24C645-FF83-4517-9B75-48245B025CEA}" type="pres">
      <dgm:prSet presAssocID="{FDBF240E-C646-4107-A618-843EF2338D7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0445709-1801-43EA-9A64-E67FA654F036}" type="presOf" srcId="{2CDA17CB-1AF4-45D1-94AD-54AF91E8DF50}" destId="{FBC8222C-5B53-441F-93EA-7168EFE874E6}" srcOrd="0" destOrd="0" presId="urn:microsoft.com/office/officeart/2018/2/layout/IconVerticalSolidList"/>
    <dgm:cxn modelId="{243AE410-BE56-41AA-9522-EE88B9026548}" type="presOf" srcId="{FDBF240E-C646-4107-A618-843EF2338D70}" destId="{BB24C645-FF83-4517-9B75-48245B025CEA}" srcOrd="0" destOrd="0" presId="urn:microsoft.com/office/officeart/2018/2/layout/IconVerticalSolidList"/>
    <dgm:cxn modelId="{9466D026-338B-4875-A180-3286D1A8638E}" type="presOf" srcId="{271856D1-49DC-4131-A249-BC229E095296}" destId="{868E3939-FD0B-4C1A-B7D6-7ABBF393B16B}" srcOrd="0" destOrd="0" presId="urn:microsoft.com/office/officeart/2018/2/layout/IconVerticalSolidList"/>
    <dgm:cxn modelId="{3D1D5E50-0E9A-4149-8390-9830753A98F9}" srcId="{2CDA17CB-1AF4-45D1-94AD-54AF91E8DF50}" destId="{B37FC0F9-15A4-48F3-B8F8-3AF5BA881183}" srcOrd="0" destOrd="0" parTransId="{383D79A7-F065-4F35-9D71-696F11C55D14}" sibTransId="{284EB389-15EA-44D4-8812-3BA29DB2D011}"/>
    <dgm:cxn modelId="{76B63D86-CF49-4E31-A91A-19FC3CB756FA}" type="presOf" srcId="{B37FC0F9-15A4-48F3-B8F8-3AF5BA881183}" destId="{5F95EAE0-F138-4F2F-BE3A-782BEAED783C}" srcOrd="0" destOrd="0" presId="urn:microsoft.com/office/officeart/2018/2/layout/IconVerticalSolidList"/>
    <dgm:cxn modelId="{A2A4D89B-C6A5-4F62-96C1-89354B1E455C}" srcId="{2CDA17CB-1AF4-45D1-94AD-54AF91E8DF50}" destId="{271856D1-49DC-4131-A249-BC229E095296}" srcOrd="2" destOrd="0" parTransId="{5D3572D9-1005-456A-9850-308EB28835F8}" sibTransId="{F8FAFA08-8172-4398-B3E7-EB447CA0BED6}"/>
    <dgm:cxn modelId="{A55FE4B9-A4ED-4976-9A35-DA9B6714CE72}" srcId="{2CDA17CB-1AF4-45D1-94AD-54AF91E8DF50}" destId="{FDBF240E-C646-4107-A618-843EF2338D70}" srcOrd="3" destOrd="0" parTransId="{E31DEC89-8C61-4180-B75F-97CB4A7E7368}" sibTransId="{E22A52C3-6DF6-407D-A4B2-8EB0B4307D6C}"/>
    <dgm:cxn modelId="{D44483BD-7051-4916-9D53-DEE24B6D08B7}" type="presOf" srcId="{744BC8E0-37CF-4518-A68B-D15DEC06FBFE}" destId="{026B283C-A495-4E4F-9075-340BD25DAA1B}" srcOrd="0" destOrd="0" presId="urn:microsoft.com/office/officeart/2018/2/layout/IconVerticalSolidList"/>
    <dgm:cxn modelId="{4C597CE0-5CA5-45DD-97A4-54C064CBF233}" srcId="{2CDA17CB-1AF4-45D1-94AD-54AF91E8DF50}" destId="{744BC8E0-37CF-4518-A68B-D15DEC06FBFE}" srcOrd="1" destOrd="0" parTransId="{A4780EFF-62F5-44DB-BAFE-3139DD4993EE}" sibTransId="{B3338548-BD82-46DC-A840-256411D6DFA8}"/>
    <dgm:cxn modelId="{D8A7FECC-A4CD-411B-ACA5-C4162986E86C}" type="presParOf" srcId="{FBC8222C-5B53-441F-93EA-7168EFE874E6}" destId="{12E23A1B-834D-4262-A68D-FDCA7FF329F9}" srcOrd="0" destOrd="0" presId="urn:microsoft.com/office/officeart/2018/2/layout/IconVerticalSolidList"/>
    <dgm:cxn modelId="{8476F85D-BE2E-4BF6-AD1F-62C8FA72A25F}" type="presParOf" srcId="{12E23A1B-834D-4262-A68D-FDCA7FF329F9}" destId="{1849C691-9501-41A9-9A40-009F05C785A6}" srcOrd="0" destOrd="0" presId="urn:microsoft.com/office/officeart/2018/2/layout/IconVerticalSolidList"/>
    <dgm:cxn modelId="{1494A823-E04C-4E80-AF31-B27936D7D5E2}" type="presParOf" srcId="{12E23A1B-834D-4262-A68D-FDCA7FF329F9}" destId="{109FCEB4-7E5E-413E-BFCA-2B2D45560FB9}" srcOrd="1" destOrd="0" presId="urn:microsoft.com/office/officeart/2018/2/layout/IconVerticalSolidList"/>
    <dgm:cxn modelId="{FA83A956-ACAC-4B0E-AE23-1308EEEA828F}" type="presParOf" srcId="{12E23A1B-834D-4262-A68D-FDCA7FF329F9}" destId="{5D309077-8A7B-43C3-BA78-1865FA891AD1}" srcOrd="2" destOrd="0" presId="urn:microsoft.com/office/officeart/2018/2/layout/IconVerticalSolidList"/>
    <dgm:cxn modelId="{2E4335E6-74C6-4C7E-8538-A0142C54C618}" type="presParOf" srcId="{12E23A1B-834D-4262-A68D-FDCA7FF329F9}" destId="{5F95EAE0-F138-4F2F-BE3A-782BEAED783C}" srcOrd="3" destOrd="0" presId="urn:microsoft.com/office/officeart/2018/2/layout/IconVerticalSolidList"/>
    <dgm:cxn modelId="{74695E9C-B083-4A16-AA39-FB6245E4D6AA}" type="presParOf" srcId="{FBC8222C-5B53-441F-93EA-7168EFE874E6}" destId="{483E2446-A264-4F03-8E11-17B7551AF25C}" srcOrd="1" destOrd="0" presId="urn:microsoft.com/office/officeart/2018/2/layout/IconVerticalSolidList"/>
    <dgm:cxn modelId="{76CA9D76-2C41-4772-B0C3-3BFA7416D937}" type="presParOf" srcId="{FBC8222C-5B53-441F-93EA-7168EFE874E6}" destId="{B95A1F66-CBBC-4BC7-8611-2AE0743CDED6}" srcOrd="2" destOrd="0" presId="urn:microsoft.com/office/officeart/2018/2/layout/IconVerticalSolidList"/>
    <dgm:cxn modelId="{44FC2FDC-9E6A-4AE8-A653-412EBA1FBE54}" type="presParOf" srcId="{B95A1F66-CBBC-4BC7-8611-2AE0743CDED6}" destId="{D8A9073F-A731-4433-8BD9-F966A51FC401}" srcOrd="0" destOrd="0" presId="urn:microsoft.com/office/officeart/2018/2/layout/IconVerticalSolidList"/>
    <dgm:cxn modelId="{6F18BEA1-6DCB-4C3F-8848-9D76022380B4}" type="presParOf" srcId="{B95A1F66-CBBC-4BC7-8611-2AE0743CDED6}" destId="{2E96A4E0-A482-4633-9148-CFE6DE73C764}" srcOrd="1" destOrd="0" presId="urn:microsoft.com/office/officeart/2018/2/layout/IconVerticalSolidList"/>
    <dgm:cxn modelId="{3F26897D-A8D3-419C-A1D8-DED6B3AAC564}" type="presParOf" srcId="{B95A1F66-CBBC-4BC7-8611-2AE0743CDED6}" destId="{F9F2EBA3-07BC-4790-AA41-A8D3D282AF79}" srcOrd="2" destOrd="0" presId="urn:microsoft.com/office/officeart/2018/2/layout/IconVerticalSolidList"/>
    <dgm:cxn modelId="{FFA5165F-4F25-44F4-AC08-F131365AC33A}" type="presParOf" srcId="{B95A1F66-CBBC-4BC7-8611-2AE0743CDED6}" destId="{026B283C-A495-4E4F-9075-340BD25DAA1B}" srcOrd="3" destOrd="0" presId="urn:microsoft.com/office/officeart/2018/2/layout/IconVerticalSolidList"/>
    <dgm:cxn modelId="{6345711C-27A5-49EA-9B4F-6BAEF300D465}" type="presParOf" srcId="{FBC8222C-5B53-441F-93EA-7168EFE874E6}" destId="{86E3268D-8743-44C1-BB1C-1EDDC38293EE}" srcOrd="3" destOrd="0" presId="urn:microsoft.com/office/officeart/2018/2/layout/IconVerticalSolidList"/>
    <dgm:cxn modelId="{F538E2E1-0A36-4EF8-A749-4EE063779829}" type="presParOf" srcId="{FBC8222C-5B53-441F-93EA-7168EFE874E6}" destId="{55AB1C49-FF4B-4E22-9F73-1CCA11D954EA}" srcOrd="4" destOrd="0" presId="urn:microsoft.com/office/officeart/2018/2/layout/IconVerticalSolidList"/>
    <dgm:cxn modelId="{8439D08E-A36A-45CF-B33C-112D152707DE}" type="presParOf" srcId="{55AB1C49-FF4B-4E22-9F73-1CCA11D954EA}" destId="{728AABFB-50D1-40D6-9B7D-358F9BFFEF7E}" srcOrd="0" destOrd="0" presId="urn:microsoft.com/office/officeart/2018/2/layout/IconVerticalSolidList"/>
    <dgm:cxn modelId="{522E2539-5CA9-48A7-8837-87068758BB18}" type="presParOf" srcId="{55AB1C49-FF4B-4E22-9F73-1CCA11D954EA}" destId="{7837EC78-3D58-41F6-9E29-24A68A4EC29A}" srcOrd="1" destOrd="0" presId="urn:microsoft.com/office/officeart/2018/2/layout/IconVerticalSolidList"/>
    <dgm:cxn modelId="{4A0592DF-FA54-4E4C-9A10-2C04D8DC7FE1}" type="presParOf" srcId="{55AB1C49-FF4B-4E22-9F73-1CCA11D954EA}" destId="{AB3C5F32-764C-41F3-9984-D63C135AFCF6}" srcOrd="2" destOrd="0" presId="urn:microsoft.com/office/officeart/2018/2/layout/IconVerticalSolidList"/>
    <dgm:cxn modelId="{301A6A38-985E-4879-8509-3761D88BC410}" type="presParOf" srcId="{55AB1C49-FF4B-4E22-9F73-1CCA11D954EA}" destId="{868E3939-FD0B-4C1A-B7D6-7ABBF393B16B}" srcOrd="3" destOrd="0" presId="urn:microsoft.com/office/officeart/2018/2/layout/IconVerticalSolidList"/>
    <dgm:cxn modelId="{0EE2125C-AE00-45B9-85DB-09887888AD56}" type="presParOf" srcId="{FBC8222C-5B53-441F-93EA-7168EFE874E6}" destId="{678498E6-63A3-44D5-B2B2-7DE3A6E07519}" srcOrd="5" destOrd="0" presId="urn:microsoft.com/office/officeart/2018/2/layout/IconVerticalSolidList"/>
    <dgm:cxn modelId="{F31E28FF-362B-41E8-B003-D4B24A7D1912}" type="presParOf" srcId="{FBC8222C-5B53-441F-93EA-7168EFE874E6}" destId="{0A752F9C-7427-4F0B-A6C1-8AB4B38876E8}" srcOrd="6" destOrd="0" presId="urn:microsoft.com/office/officeart/2018/2/layout/IconVerticalSolidList"/>
    <dgm:cxn modelId="{5698B07D-1B90-40DF-81D3-F3DAECAFB4A2}" type="presParOf" srcId="{0A752F9C-7427-4F0B-A6C1-8AB4B38876E8}" destId="{791EB2CF-A096-4A76-BE44-8EDF3384E3D9}" srcOrd="0" destOrd="0" presId="urn:microsoft.com/office/officeart/2018/2/layout/IconVerticalSolidList"/>
    <dgm:cxn modelId="{77066A81-FAA4-4EAD-BEF1-05BBC78684F9}" type="presParOf" srcId="{0A752F9C-7427-4F0B-A6C1-8AB4B38876E8}" destId="{46589997-D661-4495-99BD-72D7A51982F3}" srcOrd="1" destOrd="0" presId="urn:microsoft.com/office/officeart/2018/2/layout/IconVerticalSolidList"/>
    <dgm:cxn modelId="{CB466597-3015-484A-925A-1D9DD901D4E6}" type="presParOf" srcId="{0A752F9C-7427-4F0B-A6C1-8AB4B38876E8}" destId="{12D7DB84-E6B6-45D4-A4ED-CEC841C4F465}" srcOrd="2" destOrd="0" presId="urn:microsoft.com/office/officeart/2018/2/layout/IconVerticalSolidList"/>
    <dgm:cxn modelId="{EBC6D472-8E68-4FB0-BB0D-00657F517290}" type="presParOf" srcId="{0A752F9C-7427-4F0B-A6C1-8AB4B38876E8}" destId="{BB24C645-FF83-4517-9B75-48245B025CE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70CA39-6E03-4938-AF83-FD3D5E58AB9D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5108FAB-DC34-4309-93F3-0C41721AF217}">
      <dgm:prSet/>
      <dgm:spPr/>
      <dgm:t>
        <a:bodyPr/>
        <a:lstStyle/>
        <a:p>
          <a:r>
            <a:rPr lang="en-US" b="1" dirty="0"/>
            <a:t>Sequence Logic Circuit: </a:t>
          </a:r>
          <a:r>
            <a:rPr lang="en-US" dirty="0"/>
            <a:t>This type of circuit's output depends not only on the current input but also on past inputs.</a:t>
          </a:r>
        </a:p>
      </dgm:t>
    </dgm:pt>
    <dgm:pt modelId="{6E8334B0-B3FB-4FAE-AEA4-1C6E8F5761EB}" type="parTrans" cxnId="{8C965AEE-C450-416E-89B4-12F1EAA0BC19}">
      <dgm:prSet/>
      <dgm:spPr/>
      <dgm:t>
        <a:bodyPr/>
        <a:lstStyle/>
        <a:p>
          <a:endParaRPr lang="en-US"/>
        </a:p>
      </dgm:t>
    </dgm:pt>
    <dgm:pt modelId="{B0344B10-C4EA-4E61-B89A-AAF05BD908D8}" type="sibTrans" cxnId="{8C965AEE-C450-416E-89B4-12F1EAA0BC19}">
      <dgm:prSet/>
      <dgm:spPr/>
      <dgm:t>
        <a:bodyPr/>
        <a:lstStyle/>
        <a:p>
          <a:endParaRPr lang="en-US"/>
        </a:p>
      </dgm:t>
    </dgm:pt>
    <dgm:pt modelId="{573294A1-B597-4BA1-84A0-7A1D3AA6ECD3}">
      <dgm:prSet/>
      <dgm:spPr/>
      <dgm:t>
        <a:bodyPr/>
        <a:lstStyle/>
        <a:p>
          <a:r>
            <a:rPr lang="en-US" b="1" dirty="0"/>
            <a:t>Control Memory: </a:t>
          </a:r>
          <a:r>
            <a:rPr lang="en-US" dirty="0"/>
            <a:t>It stores the microprogram in a microprogrammed control unit.</a:t>
          </a:r>
        </a:p>
      </dgm:t>
    </dgm:pt>
    <dgm:pt modelId="{F0631393-C3F9-4DC6-B013-1D774E01588C}" type="parTrans" cxnId="{84E2E397-EEC7-42CA-8D19-0611CAEF2BF4}">
      <dgm:prSet/>
      <dgm:spPr/>
      <dgm:t>
        <a:bodyPr/>
        <a:lstStyle/>
        <a:p>
          <a:endParaRPr lang="en-US"/>
        </a:p>
      </dgm:t>
    </dgm:pt>
    <dgm:pt modelId="{AB5B2A67-399C-44B6-865A-D2B39AF9121F}" type="sibTrans" cxnId="{84E2E397-EEC7-42CA-8D19-0611CAEF2BF4}">
      <dgm:prSet/>
      <dgm:spPr/>
      <dgm:t>
        <a:bodyPr/>
        <a:lstStyle/>
        <a:p>
          <a:endParaRPr lang="en-US"/>
        </a:p>
      </dgm:t>
    </dgm:pt>
    <dgm:pt modelId="{9B65A941-8FC2-48AF-AAB0-75DA92E6D3FA}">
      <dgm:prSet/>
      <dgm:spPr/>
      <dgm:t>
        <a:bodyPr/>
        <a:lstStyle/>
        <a:p>
          <a:r>
            <a:rPr lang="en-US" b="1" dirty="0"/>
            <a:t>Writable Control Memory: </a:t>
          </a:r>
          <a:r>
            <a:rPr lang="en-US" dirty="0"/>
            <a:t>This is control memory that can be changed, allowing the microprogram and instruction set to be modified.</a:t>
          </a:r>
        </a:p>
      </dgm:t>
    </dgm:pt>
    <dgm:pt modelId="{58B42F85-25B4-4349-9840-064CCD043CB4}" type="parTrans" cxnId="{48E488D1-E903-4034-8BE6-3A6758077B1F}">
      <dgm:prSet/>
      <dgm:spPr/>
      <dgm:t>
        <a:bodyPr/>
        <a:lstStyle/>
        <a:p>
          <a:endParaRPr lang="en-US"/>
        </a:p>
      </dgm:t>
    </dgm:pt>
    <dgm:pt modelId="{4CC38F65-4C4D-4913-B7CC-2D2B53AB8AD1}" type="sibTrans" cxnId="{48E488D1-E903-4034-8BE6-3A6758077B1F}">
      <dgm:prSet/>
      <dgm:spPr/>
      <dgm:t>
        <a:bodyPr/>
        <a:lstStyle/>
        <a:p>
          <a:endParaRPr lang="en-US"/>
        </a:p>
      </dgm:t>
    </dgm:pt>
    <dgm:pt modelId="{ECD0E9E3-06D9-4814-A744-B177A4ED1005}">
      <dgm:prSet/>
      <dgm:spPr/>
      <dgm:t>
        <a:bodyPr/>
        <a:lstStyle/>
        <a:p>
          <a:r>
            <a:rPr lang="en-US" b="1" dirty="0"/>
            <a:t>Control Unit: </a:t>
          </a:r>
          <a:r>
            <a:rPr lang="en-US" dirty="0"/>
            <a:t>It uses registers and decoders to convert instructions into control signals that guide other parts of the computer, like memory, the arithmetic unit, and input/output devices.</a:t>
          </a:r>
        </a:p>
      </dgm:t>
    </dgm:pt>
    <dgm:pt modelId="{C6B304FD-E325-471E-AD63-FA5A4784CD51}" type="parTrans" cxnId="{E0071E7B-FDA4-4549-A1CE-4875BB683B38}">
      <dgm:prSet/>
      <dgm:spPr/>
      <dgm:t>
        <a:bodyPr/>
        <a:lstStyle/>
        <a:p>
          <a:endParaRPr lang="en-US"/>
        </a:p>
      </dgm:t>
    </dgm:pt>
    <dgm:pt modelId="{4EBE73CD-2521-4558-8305-99A52FBE07E4}" type="sibTrans" cxnId="{E0071E7B-FDA4-4549-A1CE-4875BB683B38}">
      <dgm:prSet/>
      <dgm:spPr/>
      <dgm:t>
        <a:bodyPr/>
        <a:lstStyle/>
        <a:p>
          <a:endParaRPr lang="en-US"/>
        </a:p>
      </dgm:t>
    </dgm:pt>
    <dgm:pt modelId="{ECA8C594-F0D7-4A19-9B10-D8B9A8602FA3}" type="pres">
      <dgm:prSet presAssocID="{4A70CA39-6E03-4938-AF83-FD3D5E58AB9D}" presName="vert0" presStyleCnt="0">
        <dgm:presLayoutVars>
          <dgm:dir/>
          <dgm:animOne val="branch"/>
          <dgm:animLvl val="lvl"/>
        </dgm:presLayoutVars>
      </dgm:prSet>
      <dgm:spPr/>
    </dgm:pt>
    <dgm:pt modelId="{7D3F9375-CC13-444B-A977-8AB5282CDE63}" type="pres">
      <dgm:prSet presAssocID="{75108FAB-DC34-4309-93F3-0C41721AF217}" presName="thickLine" presStyleLbl="alignNode1" presStyleIdx="0" presStyleCnt="4"/>
      <dgm:spPr/>
    </dgm:pt>
    <dgm:pt modelId="{CA2F794F-4A77-469D-AFC9-AC35FC857A76}" type="pres">
      <dgm:prSet presAssocID="{75108FAB-DC34-4309-93F3-0C41721AF217}" presName="horz1" presStyleCnt="0"/>
      <dgm:spPr/>
    </dgm:pt>
    <dgm:pt modelId="{39BBCDBF-CFD9-4BB5-976D-C0820D8D38F5}" type="pres">
      <dgm:prSet presAssocID="{75108FAB-DC34-4309-93F3-0C41721AF217}" presName="tx1" presStyleLbl="revTx" presStyleIdx="0" presStyleCnt="4"/>
      <dgm:spPr/>
    </dgm:pt>
    <dgm:pt modelId="{F60B035C-7F04-42EA-AB80-50C547567945}" type="pres">
      <dgm:prSet presAssocID="{75108FAB-DC34-4309-93F3-0C41721AF217}" presName="vert1" presStyleCnt="0"/>
      <dgm:spPr/>
    </dgm:pt>
    <dgm:pt modelId="{3C995937-9C0A-44B4-842A-EA466C3802BA}" type="pres">
      <dgm:prSet presAssocID="{573294A1-B597-4BA1-84A0-7A1D3AA6ECD3}" presName="thickLine" presStyleLbl="alignNode1" presStyleIdx="1" presStyleCnt="4"/>
      <dgm:spPr/>
    </dgm:pt>
    <dgm:pt modelId="{E9A642F2-FBF0-4599-9869-747770616E81}" type="pres">
      <dgm:prSet presAssocID="{573294A1-B597-4BA1-84A0-7A1D3AA6ECD3}" presName="horz1" presStyleCnt="0"/>
      <dgm:spPr/>
    </dgm:pt>
    <dgm:pt modelId="{411C774D-6C1A-49A6-A12E-8AD953E43D74}" type="pres">
      <dgm:prSet presAssocID="{573294A1-B597-4BA1-84A0-7A1D3AA6ECD3}" presName="tx1" presStyleLbl="revTx" presStyleIdx="1" presStyleCnt="4"/>
      <dgm:spPr/>
    </dgm:pt>
    <dgm:pt modelId="{933E2600-1A29-4959-B17C-6855F1161D37}" type="pres">
      <dgm:prSet presAssocID="{573294A1-B597-4BA1-84A0-7A1D3AA6ECD3}" presName="vert1" presStyleCnt="0"/>
      <dgm:spPr/>
    </dgm:pt>
    <dgm:pt modelId="{529C1F10-3C39-4105-B56D-6723982D3422}" type="pres">
      <dgm:prSet presAssocID="{9B65A941-8FC2-48AF-AAB0-75DA92E6D3FA}" presName="thickLine" presStyleLbl="alignNode1" presStyleIdx="2" presStyleCnt="4"/>
      <dgm:spPr/>
    </dgm:pt>
    <dgm:pt modelId="{8D487538-4A19-4CED-91F2-FEF07C3C2EF8}" type="pres">
      <dgm:prSet presAssocID="{9B65A941-8FC2-48AF-AAB0-75DA92E6D3FA}" presName="horz1" presStyleCnt="0"/>
      <dgm:spPr/>
    </dgm:pt>
    <dgm:pt modelId="{E45FCE43-5C94-402B-A408-CD32B052BC93}" type="pres">
      <dgm:prSet presAssocID="{9B65A941-8FC2-48AF-AAB0-75DA92E6D3FA}" presName="tx1" presStyleLbl="revTx" presStyleIdx="2" presStyleCnt="4"/>
      <dgm:spPr/>
    </dgm:pt>
    <dgm:pt modelId="{4EEB3462-9A8F-41AD-BF53-5A2EAB0C8EB4}" type="pres">
      <dgm:prSet presAssocID="{9B65A941-8FC2-48AF-AAB0-75DA92E6D3FA}" presName="vert1" presStyleCnt="0"/>
      <dgm:spPr/>
    </dgm:pt>
    <dgm:pt modelId="{9917ACCE-45CF-4B4A-AF74-4DFE038307AF}" type="pres">
      <dgm:prSet presAssocID="{ECD0E9E3-06D9-4814-A744-B177A4ED1005}" presName="thickLine" presStyleLbl="alignNode1" presStyleIdx="3" presStyleCnt="4"/>
      <dgm:spPr/>
    </dgm:pt>
    <dgm:pt modelId="{5E6E1948-2CBD-4613-8205-8CBB7EEB5982}" type="pres">
      <dgm:prSet presAssocID="{ECD0E9E3-06D9-4814-A744-B177A4ED1005}" presName="horz1" presStyleCnt="0"/>
      <dgm:spPr/>
    </dgm:pt>
    <dgm:pt modelId="{AF52FA1F-EAD4-4477-AA54-C0D37B74FD73}" type="pres">
      <dgm:prSet presAssocID="{ECD0E9E3-06D9-4814-A744-B177A4ED1005}" presName="tx1" presStyleLbl="revTx" presStyleIdx="3" presStyleCnt="4"/>
      <dgm:spPr/>
    </dgm:pt>
    <dgm:pt modelId="{BCBB2D1D-C427-4374-9479-579008E27A76}" type="pres">
      <dgm:prSet presAssocID="{ECD0E9E3-06D9-4814-A744-B177A4ED1005}" presName="vert1" presStyleCnt="0"/>
      <dgm:spPr/>
    </dgm:pt>
  </dgm:ptLst>
  <dgm:cxnLst>
    <dgm:cxn modelId="{55BCB703-BEF4-4348-9A4A-3C0B8922BAF2}" type="presOf" srcId="{75108FAB-DC34-4309-93F3-0C41721AF217}" destId="{39BBCDBF-CFD9-4BB5-976D-C0820D8D38F5}" srcOrd="0" destOrd="0" presId="urn:microsoft.com/office/officeart/2008/layout/LinedList"/>
    <dgm:cxn modelId="{E0071E7B-FDA4-4549-A1CE-4875BB683B38}" srcId="{4A70CA39-6E03-4938-AF83-FD3D5E58AB9D}" destId="{ECD0E9E3-06D9-4814-A744-B177A4ED1005}" srcOrd="3" destOrd="0" parTransId="{C6B304FD-E325-471E-AD63-FA5A4784CD51}" sibTransId="{4EBE73CD-2521-4558-8305-99A52FBE07E4}"/>
    <dgm:cxn modelId="{C3B46394-2B64-4F2C-BD66-506EE06E2504}" type="presOf" srcId="{ECD0E9E3-06D9-4814-A744-B177A4ED1005}" destId="{AF52FA1F-EAD4-4477-AA54-C0D37B74FD73}" srcOrd="0" destOrd="0" presId="urn:microsoft.com/office/officeart/2008/layout/LinedList"/>
    <dgm:cxn modelId="{84E2E397-EEC7-42CA-8D19-0611CAEF2BF4}" srcId="{4A70CA39-6E03-4938-AF83-FD3D5E58AB9D}" destId="{573294A1-B597-4BA1-84A0-7A1D3AA6ECD3}" srcOrd="1" destOrd="0" parTransId="{F0631393-C3F9-4DC6-B013-1D774E01588C}" sibTransId="{AB5B2A67-399C-44B6-865A-D2B39AF9121F}"/>
    <dgm:cxn modelId="{814A71B7-2833-41B1-BD90-0070D8E93905}" type="presOf" srcId="{573294A1-B597-4BA1-84A0-7A1D3AA6ECD3}" destId="{411C774D-6C1A-49A6-A12E-8AD953E43D74}" srcOrd="0" destOrd="0" presId="urn:microsoft.com/office/officeart/2008/layout/LinedList"/>
    <dgm:cxn modelId="{48E488D1-E903-4034-8BE6-3A6758077B1F}" srcId="{4A70CA39-6E03-4938-AF83-FD3D5E58AB9D}" destId="{9B65A941-8FC2-48AF-AAB0-75DA92E6D3FA}" srcOrd="2" destOrd="0" parTransId="{58B42F85-25B4-4349-9840-064CCD043CB4}" sibTransId="{4CC38F65-4C4D-4913-B7CC-2D2B53AB8AD1}"/>
    <dgm:cxn modelId="{D9F353DC-B561-4387-B36C-0A56F569CB17}" type="presOf" srcId="{9B65A941-8FC2-48AF-AAB0-75DA92E6D3FA}" destId="{E45FCE43-5C94-402B-A408-CD32B052BC93}" srcOrd="0" destOrd="0" presId="urn:microsoft.com/office/officeart/2008/layout/LinedList"/>
    <dgm:cxn modelId="{BC64D5E0-ECF3-41F6-ACA5-A097DFC00010}" type="presOf" srcId="{4A70CA39-6E03-4938-AF83-FD3D5E58AB9D}" destId="{ECA8C594-F0D7-4A19-9B10-D8B9A8602FA3}" srcOrd="0" destOrd="0" presId="urn:microsoft.com/office/officeart/2008/layout/LinedList"/>
    <dgm:cxn modelId="{8C965AEE-C450-416E-89B4-12F1EAA0BC19}" srcId="{4A70CA39-6E03-4938-AF83-FD3D5E58AB9D}" destId="{75108FAB-DC34-4309-93F3-0C41721AF217}" srcOrd="0" destOrd="0" parTransId="{6E8334B0-B3FB-4FAE-AEA4-1C6E8F5761EB}" sibTransId="{B0344B10-C4EA-4E61-B89A-AAF05BD908D8}"/>
    <dgm:cxn modelId="{8D5C8346-30EE-4FD7-A1C8-81943103D895}" type="presParOf" srcId="{ECA8C594-F0D7-4A19-9B10-D8B9A8602FA3}" destId="{7D3F9375-CC13-444B-A977-8AB5282CDE63}" srcOrd="0" destOrd="0" presId="urn:microsoft.com/office/officeart/2008/layout/LinedList"/>
    <dgm:cxn modelId="{E38BB86E-CD88-4FA2-B1F4-184D79E5ED28}" type="presParOf" srcId="{ECA8C594-F0D7-4A19-9B10-D8B9A8602FA3}" destId="{CA2F794F-4A77-469D-AFC9-AC35FC857A76}" srcOrd="1" destOrd="0" presId="urn:microsoft.com/office/officeart/2008/layout/LinedList"/>
    <dgm:cxn modelId="{A95B22EC-2BDF-4B86-AE44-8ECE9E89FDDB}" type="presParOf" srcId="{CA2F794F-4A77-469D-AFC9-AC35FC857A76}" destId="{39BBCDBF-CFD9-4BB5-976D-C0820D8D38F5}" srcOrd="0" destOrd="0" presId="urn:microsoft.com/office/officeart/2008/layout/LinedList"/>
    <dgm:cxn modelId="{4FAC0175-F4A2-43C6-8276-D0B98B05AE96}" type="presParOf" srcId="{CA2F794F-4A77-469D-AFC9-AC35FC857A76}" destId="{F60B035C-7F04-42EA-AB80-50C547567945}" srcOrd="1" destOrd="0" presId="urn:microsoft.com/office/officeart/2008/layout/LinedList"/>
    <dgm:cxn modelId="{8EA01D42-F698-4942-B025-9F7971203D5B}" type="presParOf" srcId="{ECA8C594-F0D7-4A19-9B10-D8B9A8602FA3}" destId="{3C995937-9C0A-44B4-842A-EA466C3802BA}" srcOrd="2" destOrd="0" presId="urn:microsoft.com/office/officeart/2008/layout/LinedList"/>
    <dgm:cxn modelId="{925B286E-F293-4755-9757-61A9186C8EA7}" type="presParOf" srcId="{ECA8C594-F0D7-4A19-9B10-D8B9A8602FA3}" destId="{E9A642F2-FBF0-4599-9869-747770616E81}" srcOrd="3" destOrd="0" presId="urn:microsoft.com/office/officeart/2008/layout/LinedList"/>
    <dgm:cxn modelId="{CAE1DE21-6F0D-4EEC-8411-8B3567889D80}" type="presParOf" srcId="{E9A642F2-FBF0-4599-9869-747770616E81}" destId="{411C774D-6C1A-49A6-A12E-8AD953E43D74}" srcOrd="0" destOrd="0" presId="urn:microsoft.com/office/officeart/2008/layout/LinedList"/>
    <dgm:cxn modelId="{7C676450-415D-447C-9710-AC3554514021}" type="presParOf" srcId="{E9A642F2-FBF0-4599-9869-747770616E81}" destId="{933E2600-1A29-4959-B17C-6855F1161D37}" srcOrd="1" destOrd="0" presId="urn:microsoft.com/office/officeart/2008/layout/LinedList"/>
    <dgm:cxn modelId="{5066F60C-826E-484A-86A9-6711327FB55A}" type="presParOf" srcId="{ECA8C594-F0D7-4A19-9B10-D8B9A8602FA3}" destId="{529C1F10-3C39-4105-B56D-6723982D3422}" srcOrd="4" destOrd="0" presId="urn:microsoft.com/office/officeart/2008/layout/LinedList"/>
    <dgm:cxn modelId="{63308082-A415-4E5A-BC7E-9E882741E4E2}" type="presParOf" srcId="{ECA8C594-F0D7-4A19-9B10-D8B9A8602FA3}" destId="{8D487538-4A19-4CED-91F2-FEF07C3C2EF8}" srcOrd="5" destOrd="0" presId="urn:microsoft.com/office/officeart/2008/layout/LinedList"/>
    <dgm:cxn modelId="{14BB7745-48B7-47CF-8FBE-15B6A039B50D}" type="presParOf" srcId="{8D487538-4A19-4CED-91F2-FEF07C3C2EF8}" destId="{E45FCE43-5C94-402B-A408-CD32B052BC93}" srcOrd="0" destOrd="0" presId="urn:microsoft.com/office/officeart/2008/layout/LinedList"/>
    <dgm:cxn modelId="{5AA4E969-A1C3-4CC1-9AFA-9DC66723CDCB}" type="presParOf" srcId="{8D487538-4A19-4CED-91F2-FEF07C3C2EF8}" destId="{4EEB3462-9A8F-41AD-BF53-5A2EAB0C8EB4}" srcOrd="1" destOrd="0" presId="urn:microsoft.com/office/officeart/2008/layout/LinedList"/>
    <dgm:cxn modelId="{79DB27AA-6D96-40D0-990B-CF6C96D60575}" type="presParOf" srcId="{ECA8C594-F0D7-4A19-9B10-D8B9A8602FA3}" destId="{9917ACCE-45CF-4B4A-AF74-4DFE038307AF}" srcOrd="6" destOrd="0" presId="urn:microsoft.com/office/officeart/2008/layout/LinedList"/>
    <dgm:cxn modelId="{D2981141-43BC-4208-8B52-34E4CAA0C4BF}" type="presParOf" srcId="{ECA8C594-F0D7-4A19-9B10-D8B9A8602FA3}" destId="{5E6E1948-2CBD-4613-8205-8CBB7EEB5982}" srcOrd="7" destOrd="0" presId="urn:microsoft.com/office/officeart/2008/layout/LinedList"/>
    <dgm:cxn modelId="{40C22542-641C-48C2-B412-701B2B382225}" type="presParOf" srcId="{5E6E1948-2CBD-4613-8205-8CBB7EEB5982}" destId="{AF52FA1F-EAD4-4477-AA54-C0D37B74FD73}" srcOrd="0" destOrd="0" presId="urn:microsoft.com/office/officeart/2008/layout/LinedList"/>
    <dgm:cxn modelId="{B8725AE4-D427-4E46-9B97-A9F10B1E8E57}" type="presParOf" srcId="{5E6E1948-2CBD-4613-8205-8CBB7EEB5982}" destId="{BCBB2D1D-C427-4374-9479-579008E27A7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94F6A76-4E22-4417-8B6F-325BF5D3545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4651DAC-5A64-4AC6-95D6-78E3F2F8268A}">
      <dgm:prSet/>
      <dgm:spPr/>
      <dgm:t>
        <a:bodyPr/>
        <a:lstStyle/>
        <a:p>
          <a:r>
            <a:rPr lang="en-PK" b="1" i="0" baseline="0"/>
            <a:t>Sequential circuit</a:t>
          </a:r>
          <a:r>
            <a:rPr lang="en-PK" b="0" i="0" baseline="0"/>
            <a:t> → Keeps track of which micro-step we’re in.</a:t>
          </a:r>
          <a:endParaRPr lang="en-US"/>
        </a:p>
      </dgm:t>
    </dgm:pt>
    <dgm:pt modelId="{353E9237-1B94-42D0-BD28-1E376E198F25}" type="parTrans" cxnId="{1011DB5D-FF0C-45FD-ABF4-0279DC43D4D5}">
      <dgm:prSet/>
      <dgm:spPr/>
      <dgm:t>
        <a:bodyPr/>
        <a:lstStyle/>
        <a:p>
          <a:endParaRPr lang="en-US"/>
        </a:p>
      </dgm:t>
    </dgm:pt>
    <dgm:pt modelId="{4190F55E-D09C-4C34-8B2F-1262B9B6C4AB}" type="sibTrans" cxnId="{1011DB5D-FF0C-45FD-ABF4-0279DC43D4D5}">
      <dgm:prSet/>
      <dgm:spPr/>
      <dgm:t>
        <a:bodyPr/>
        <a:lstStyle/>
        <a:p>
          <a:endParaRPr lang="en-US"/>
        </a:p>
      </dgm:t>
    </dgm:pt>
    <dgm:pt modelId="{A1EF7124-810D-4964-B293-C90F40871D8E}">
      <dgm:prSet/>
      <dgm:spPr/>
      <dgm:t>
        <a:bodyPr/>
        <a:lstStyle/>
        <a:p>
          <a:r>
            <a:rPr lang="en-PK" b="1" i="0" baseline="0" dirty="0"/>
            <a:t>Control memory</a:t>
          </a:r>
          <a:r>
            <a:rPr lang="en-PK" b="0" i="0" baseline="0" dirty="0"/>
            <a:t> → Stores the recipe</a:t>
          </a:r>
          <a:r>
            <a:rPr lang="en-US" b="0" i="0" baseline="0" dirty="0"/>
            <a:t> (set of micro instructions)</a:t>
          </a:r>
          <a:r>
            <a:rPr lang="en-PK" b="0" i="0" baseline="0" dirty="0"/>
            <a:t> for how to perform ADD.</a:t>
          </a:r>
          <a:endParaRPr lang="en-US" dirty="0"/>
        </a:p>
      </dgm:t>
    </dgm:pt>
    <dgm:pt modelId="{8DA08355-0BD7-4BB8-8395-F6A323780D93}" type="parTrans" cxnId="{26499F05-6C60-4971-BBCD-38B0EB7EA083}">
      <dgm:prSet/>
      <dgm:spPr/>
      <dgm:t>
        <a:bodyPr/>
        <a:lstStyle/>
        <a:p>
          <a:endParaRPr lang="en-US"/>
        </a:p>
      </dgm:t>
    </dgm:pt>
    <dgm:pt modelId="{AEBF9B51-7E65-4465-A686-C98EF58B7B73}" type="sibTrans" cxnId="{26499F05-6C60-4971-BBCD-38B0EB7EA083}">
      <dgm:prSet/>
      <dgm:spPr/>
      <dgm:t>
        <a:bodyPr/>
        <a:lstStyle/>
        <a:p>
          <a:endParaRPr lang="en-US"/>
        </a:p>
      </dgm:t>
    </dgm:pt>
    <dgm:pt modelId="{44CFE880-ECC5-4E0A-8441-F1DEB9C52339}">
      <dgm:prSet/>
      <dgm:spPr/>
      <dgm:t>
        <a:bodyPr/>
        <a:lstStyle/>
        <a:p>
          <a:r>
            <a:rPr lang="en-PK" b="1" i="0" baseline="0" dirty="0"/>
            <a:t>Writable control memory</a:t>
          </a:r>
          <a:r>
            <a:rPr lang="en-PK" b="0" i="0" baseline="0" dirty="0"/>
            <a:t> → Lets us update/change that recipe.</a:t>
          </a:r>
          <a:endParaRPr lang="en-US" dirty="0"/>
        </a:p>
      </dgm:t>
    </dgm:pt>
    <dgm:pt modelId="{D22CC982-9393-4F8B-A04C-9CCF998679A1}" type="parTrans" cxnId="{091A401D-D065-48E6-8DA9-5B6A49BD7A26}">
      <dgm:prSet/>
      <dgm:spPr/>
      <dgm:t>
        <a:bodyPr/>
        <a:lstStyle/>
        <a:p>
          <a:endParaRPr lang="en-US"/>
        </a:p>
      </dgm:t>
    </dgm:pt>
    <dgm:pt modelId="{280D56E6-BFDE-4FD9-A9B1-5A26E744B13B}" type="sibTrans" cxnId="{091A401D-D065-48E6-8DA9-5B6A49BD7A26}">
      <dgm:prSet/>
      <dgm:spPr/>
      <dgm:t>
        <a:bodyPr/>
        <a:lstStyle/>
        <a:p>
          <a:endParaRPr lang="en-US"/>
        </a:p>
      </dgm:t>
    </dgm:pt>
    <dgm:pt modelId="{F707F540-B3B5-42DB-B984-5E49D5584A3E}">
      <dgm:prSet/>
      <dgm:spPr/>
      <dgm:t>
        <a:bodyPr/>
        <a:lstStyle/>
        <a:p>
          <a:r>
            <a:rPr lang="en-PK" b="1" i="0" baseline="0"/>
            <a:t>Control unit</a:t>
          </a:r>
          <a:r>
            <a:rPr lang="en-PK" b="0" i="0" baseline="0"/>
            <a:t> → Sends actual signals to ALU, memory, registers.</a:t>
          </a:r>
          <a:endParaRPr lang="en-US"/>
        </a:p>
      </dgm:t>
    </dgm:pt>
    <dgm:pt modelId="{BF3F5DEB-4AFD-4DEA-B645-B2B1E389FCF6}" type="parTrans" cxnId="{3D34535F-817B-436A-8CE2-FE9C5D324828}">
      <dgm:prSet/>
      <dgm:spPr/>
      <dgm:t>
        <a:bodyPr/>
        <a:lstStyle/>
        <a:p>
          <a:endParaRPr lang="en-US"/>
        </a:p>
      </dgm:t>
    </dgm:pt>
    <dgm:pt modelId="{265A0B39-DF9C-404D-A9BF-026D2109B350}" type="sibTrans" cxnId="{3D34535F-817B-436A-8CE2-FE9C5D324828}">
      <dgm:prSet/>
      <dgm:spPr/>
      <dgm:t>
        <a:bodyPr/>
        <a:lstStyle/>
        <a:p>
          <a:endParaRPr lang="en-US"/>
        </a:p>
      </dgm:t>
    </dgm:pt>
    <dgm:pt modelId="{B1D1F459-6BEE-4735-990E-808DDED49611}" type="pres">
      <dgm:prSet presAssocID="{594F6A76-4E22-4417-8B6F-325BF5D35454}" presName="root" presStyleCnt="0">
        <dgm:presLayoutVars>
          <dgm:dir/>
          <dgm:resizeHandles val="exact"/>
        </dgm:presLayoutVars>
      </dgm:prSet>
      <dgm:spPr/>
    </dgm:pt>
    <dgm:pt modelId="{4C4CFDD6-7A8B-49A2-B7C3-332DED57EDEE}" type="pres">
      <dgm:prSet presAssocID="{E4651DAC-5A64-4AC6-95D6-78E3F2F8268A}" presName="compNode" presStyleCnt="0"/>
      <dgm:spPr/>
    </dgm:pt>
    <dgm:pt modelId="{537E5E91-5345-49D6-A58E-AD6E093A5434}" type="pres">
      <dgm:prSet presAssocID="{E4651DAC-5A64-4AC6-95D6-78E3F2F8268A}" presName="bgRect" presStyleLbl="bgShp" presStyleIdx="0" presStyleCnt="4"/>
      <dgm:spPr/>
    </dgm:pt>
    <dgm:pt modelId="{518C83A9-629E-4D9F-B7B7-226316C8EFC2}" type="pres">
      <dgm:prSet presAssocID="{E4651DAC-5A64-4AC6-95D6-78E3F2F8268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87EB7E8F-3CB3-4CE7-A109-571737E7BDCD}" type="pres">
      <dgm:prSet presAssocID="{E4651DAC-5A64-4AC6-95D6-78E3F2F8268A}" presName="spaceRect" presStyleCnt="0"/>
      <dgm:spPr/>
    </dgm:pt>
    <dgm:pt modelId="{6E3AC4FC-8D9B-46EE-8A36-FAB952D1C6EB}" type="pres">
      <dgm:prSet presAssocID="{E4651DAC-5A64-4AC6-95D6-78E3F2F8268A}" presName="parTx" presStyleLbl="revTx" presStyleIdx="0" presStyleCnt="4">
        <dgm:presLayoutVars>
          <dgm:chMax val="0"/>
          <dgm:chPref val="0"/>
        </dgm:presLayoutVars>
      </dgm:prSet>
      <dgm:spPr/>
    </dgm:pt>
    <dgm:pt modelId="{2C61A1AF-36F0-475D-90DF-27BDA041D03B}" type="pres">
      <dgm:prSet presAssocID="{4190F55E-D09C-4C34-8B2F-1262B9B6C4AB}" presName="sibTrans" presStyleCnt="0"/>
      <dgm:spPr/>
    </dgm:pt>
    <dgm:pt modelId="{9D7EBD28-3497-4C68-BAC8-7DC34AA79FA6}" type="pres">
      <dgm:prSet presAssocID="{A1EF7124-810D-4964-B293-C90F40871D8E}" presName="compNode" presStyleCnt="0"/>
      <dgm:spPr/>
    </dgm:pt>
    <dgm:pt modelId="{04EC7CF8-8BA6-459A-B41F-55CA462BC773}" type="pres">
      <dgm:prSet presAssocID="{A1EF7124-810D-4964-B293-C90F40871D8E}" presName="bgRect" presStyleLbl="bgShp" presStyleIdx="1" presStyleCnt="4"/>
      <dgm:spPr/>
    </dgm:pt>
    <dgm:pt modelId="{7C64ED5B-75BF-4F5C-BA2E-7C46965A5860}" type="pres">
      <dgm:prSet presAssocID="{A1EF7124-810D-4964-B293-C90F40871D8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f"/>
        </a:ext>
      </dgm:extLst>
    </dgm:pt>
    <dgm:pt modelId="{62AD9199-2237-424B-9AC1-A9522BA3A89C}" type="pres">
      <dgm:prSet presAssocID="{A1EF7124-810D-4964-B293-C90F40871D8E}" presName="spaceRect" presStyleCnt="0"/>
      <dgm:spPr/>
    </dgm:pt>
    <dgm:pt modelId="{57585F65-34CD-45FB-BB68-E14EBF03CA80}" type="pres">
      <dgm:prSet presAssocID="{A1EF7124-810D-4964-B293-C90F40871D8E}" presName="parTx" presStyleLbl="revTx" presStyleIdx="1" presStyleCnt="4">
        <dgm:presLayoutVars>
          <dgm:chMax val="0"/>
          <dgm:chPref val="0"/>
        </dgm:presLayoutVars>
      </dgm:prSet>
      <dgm:spPr/>
    </dgm:pt>
    <dgm:pt modelId="{EB7AC6DF-EA3B-4F59-BA16-79591F9038DD}" type="pres">
      <dgm:prSet presAssocID="{AEBF9B51-7E65-4465-A686-C98EF58B7B73}" presName="sibTrans" presStyleCnt="0"/>
      <dgm:spPr/>
    </dgm:pt>
    <dgm:pt modelId="{F4BD6ADF-6BCA-42F8-8B2F-3EC5EE39AC75}" type="pres">
      <dgm:prSet presAssocID="{44CFE880-ECC5-4E0A-8441-F1DEB9C52339}" presName="compNode" presStyleCnt="0"/>
      <dgm:spPr/>
    </dgm:pt>
    <dgm:pt modelId="{335B54CB-2CE2-4708-9879-215E04212B54}" type="pres">
      <dgm:prSet presAssocID="{44CFE880-ECC5-4E0A-8441-F1DEB9C52339}" presName="bgRect" presStyleLbl="bgShp" presStyleIdx="2" presStyleCnt="4"/>
      <dgm:spPr/>
    </dgm:pt>
    <dgm:pt modelId="{87356768-6B3B-43B1-A89D-D5C68049686A}" type="pres">
      <dgm:prSet presAssocID="{44CFE880-ECC5-4E0A-8441-F1DEB9C5233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7189BB6B-514F-4FD8-813A-45A10D7F4A58}" type="pres">
      <dgm:prSet presAssocID="{44CFE880-ECC5-4E0A-8441-F1DEB9C52339}" presName="spaceRect" presStyleCnt="0"/>
      <dgm:spPr/>
    </dgm:pt>
    <dgm:pt modelId="{622B5A41-BEA4-4E86-A469-29C0B1C83261}" type="pres">
      <dgm:prSet presAssocID="{44CFE880-ECC5-4E0A-8441-F1DEB9C52339}" presName="parTx" presStyleLbl="revTx" presStyleIdx="2" presStyleCnt="4">
        <dgm:presLayoutVars>
          <dgm:chMax val="0"/>
          <dgm:chPref val="0"/>
        </dgm:presLayoutVars>
      </dgm:prSet>
      <dgm:spPr/>
    </dgm:pt>
    <dgm:pt modelId="{C14D31CC-E028-4CDC-86CB-3A79A9D41495}" type="pres">
      <dgm:prSet presAssocID="{280D56E6-BFDE-4FD9-A9B1-5A26E744B13B}" presName="sibTrans" presStyleCnt="0"/>
      <dgm:spPr/>
    </dgm:pt>
    <dgm:pt modelId="{FE8A0558-440A-4752-A2A6-FC176C90747D}" type="pres">
      <dgm:prSet presAssocID="{F707F540-B3B5-42DB-B984-5E49D5584A3E}" presName="compNode" presStyleCnt="0"/>
      <dgm:spPr/>
    </dgm:pt>
    <dgm:pt modelId="{C1787D3C-1CF4-4673-9CD8-DAB89D53AA93}" type="pres">
      <dgm:prSet presAssocID="{F707F540-B3B5-42DB-B984-5E49D5584A3E}" presName="bgRect" presStyleLbl="bgShp" presStyleIdx="3" presStyleCnt="4"/>
      <dgm:spPr/>
    </dgm:pt>
    <dgm:pt modelId="{A831EB5B-3772-4E83-8FFB-6E2B32870E77}" type="pres">
      <dgm:prSet presAssocID="{F707F540-B3B5-42DB-B984-5E49D5584A3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4914FCA1-0E76-4206-89C6-8D0C3503F7F8}" type="pres">
      <dgm:prSet presAssocID="{F707F540-B3B5-42DB-B984-5E49D5584A3E}" presName="spaceRect" presStyleCnt="0"/>
      <dgm:spPr/>
    </dgm:pt>
    <dgm:pt modelId="{2D50B3FE-6DFB-42D7-941C-36E86CE6A5B3}" type="pres">
      <dgm:prSet presAssocID="{F707F540-B3B5-42DB-B984-5E49D5584A3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6499F05-6C60-4971-BBCD-38B0EB7EA083}" srcId="{594F6A76-4E22-4417-8B6F-325BF5D35454}" destId="{A1EF7124-810D-4964-B293-C90F40871D8E}" srcOrd="1" destOrd="0" parTransId="{8DA08355-0BD7-4BB8-8395-F6A323780D93}" sibTransId="{AEBF9B51-7E65-4465-A686-C98EF58B7B73}"/>
    <dgm:cxn modelId="{091A401D-D065-48E6-8DA9-5B6A49BD7A26}" srcId="{594F6A76-4E22-4417-8B6F-325BF5D35454}" destId="{44CFE880-ECC5-4E0A-8441-F1DEB9C52339}" srcOrd="2" destOrd="0" parTransId="{D22CC982-9393-4F8B-A04C-9CCF998679A1}" sibTransId="{280D56E6-BFDE-4FD9-A9B1-5A26E744B13B}"/>
    <dgm:cxn modelId="{1011DB5D-FF0C-45FD-ABF4-0279DC43D4D5}" srcId="{594F6A76-4E22-4417-8B6F-325BF5D35454}" destId="{E4651DAC-5A64-4AC6-95D6-78E3F2F8268A}" srcOrd="0" destOrd="0" parTransId="{353E9237-1B94-42D0-BD28-1E376E198F25}" sibTransId="{4190F55E-D09C-4C34-8B2F-1262B9B6C4AB}"/>
    <dgm:cxn modelId="{3D34535F-817B-436A-8CE2-FE9C5D324828}" srcId="{594F6A76-4E22-4417-8B6F-325BF5D35454}" destId="{F707F540-B3B5-42DB-B984-5E49D5584A3E}" srcOrd="3" destOrd="0" parTransId="{BF3F5DEB-4AFD-4DEA-B645-B2B1E389FCF6}" sibTransId="{265A0B39-DF9C-404D-A9BF-026D2109B350}"/>
    <dgm:cxn modelId="{5447CD73-F89E-4D11-AFFE-3C4BB22F73DB}" type="presOf" srcId="{594F6A76-4E22-4417-8B6F-325BF5D35454}" destId="{B1D1F459-6BEE-4735-990E-808DDED49611}" srcOrd="0" destOrd="0" presId="urn:microsoft.com/office/officeart/2018/2/layout/IconVerticalSolidList"/>
    <dgm:cxn modelId="{7B9BD677-3125-4CE6-A059-60A374E44818}" type="presOf" srcId="{F707F540-B3B5-42DB-B984-5E49D5584A3E}" destId="{2D50B3FE-6DFB-42D7-941C-36E86CE6A5B3}" srcOrd="0" destOrd="0" presId="urn:microsoft.com/office/officeart/2018/2/layout/IconVerticalSolidList"/>
    <dgm:cxn modelId="{9279F990-F69A-4839-B9D5-268CE7190B9B}" type="presOf" srcId="{E4651DAC-5A64-4AC6-95D6-78E3F2F8268A}" destId="{6E3AC4FC-8D9B-46EE-8A36-FAB952D1C6EB}" srcOrd="0" destOrd="0" presId="urn:microsoft.com/office/officeart/2018/2/layout/IconVerticalSolidList"/>
    <dgm:cxn modelId="{F953FEA6-5C43-45F3-AAAA-B799EF65B971}" type="presOf" srcId="{A1EF7124-810D-4964-B293-C90F40871D8E}" destId="{57585F65-34CD-45FB-BB68-E14EBF03CA80}" srcOrd="0" destOrd="0" presId="urn:microsoft.com/office/officeart/2018/2/layout/IconVerticalSolidList"/>
    <dgm:cxn modelId="{18EB25B7-67E5-4498-8B14-53DC8A499FF2}" type="presOf" srcId="{44CFE880-ECC5-4E0A-8441-F1DEB9C52339}" destId="{622B5A41-BEA4-4E86-A469-29C0B1C83261}" srcOrd="0" destOrd="0" presId="urn:microsoft.com/office/officeart/2018/2/layout/IconVerticalSolidList"/>
    <dgm:cxn modelId="{5710C917-91F2-4AA1-82ED-B5394875224A}" type="presParOf" srcId="{B1D1F459-6BEE-4735-990E-808DDED49611}" destId="{4C4CFDD6-7A8B-49A2-B7C3-332DED57EDEE}" srcOrd="0" destOrd="0" presId="urn:microsoft.com/office/officeart/2018/2/layout/IconVerticalSolidList"/>
    <dgm:cxn modelId="{7CC2D45F-DA68-4ADC-B9FF-EC794560D6F1}" type="presParOf" srcId="{4C4CFDD6-7A8B-49A2-B7C3-332DED57EDEE}" destId="{537E5E91-5345-49D6-A58E-AD6E093A5434}" srcOrd="0" destOrd="0" presId="urn:microsoft.com/office/officeart/2018/2/layout/IconVerticalSolidList"/>
    <dgm:cxn modelId="{3F3ED63D-0F08-4041-BFED-304BD1526972}" type="presParOf" srcId="{4C4CFDD6-7A8B-49A2-B7C3-332DED57EDEE}" destId="{518C83A9-629E-4D9F-B7B7-226316C8EFC2}" srcOrd="1" destOrd="0" presId="urn:microsoft.com/office/officeart/2018/2/layout/IconVerticalSolidList"/>
    <dgm:cxn modelId="{7AE3972E-638B-44ED-A162-959DD38A09D0}" type="presParOf" srcId="{4C4CFDD6-7A8B-49A2-B7C3-332DED57EDEE}" destId="{87EB7E8F-3CB3-4CE7-A109-571737E7BDCD}" srcOrd="2" destOrd="0" presId="urn:microsoft.com/office/officeart/2018/2/layout/IconVerticalSolidList"/>
    <dgm:cxn modelId="{2F2FF2CB-65AC-438C-B9FA-F4E90640AC69}" type="presParOf" srcId="{4C4CFDD6-7A8B-49A2-B7C3-332DED57EDEE}" destId="{6E3AC4FC-8D9B-46EE-8A36-FAB952D1C6EB}" srcOrd="3" destOrd="0" presId="urn:microsoft.com/office/officeart/2018/2/layout/IconVerticalSolidList"/>
    <dgm:cxn modelId="{E6B8CD0D-69FC-4E2D-90C2-19D14BC75012}" type="presParOf" srcId="{B1D1F459-6BEE-4735-990E-808DDED49611}" destId="{2C61A1AF-36F0-475D-90DF-27BDA041D03B}" srcOrd="1" destOrd="0" presId="urn:microsoft.com/office/officeart/2018/2/layout/IconVerticalSolidList"/>
    <dgm:cxn modelId="{0950DB68-6696-4233-89DA-8523DA909B2C}" type="presParOf" srcId="{B1D1F459-6BEE-4735-990E-808DDED49611}" destId="{9D7EBD28-3497-4C68-BAC8-7DC34AA79FA6}" srcOrd="2" destOrd="0" presId="urn:microsoft.com/office/officeart/2018/2/layout/IconVerticalSolidList"/>
    <dgm:cxn modelId="{6522F07B-32D3-48DE-9FCA-455B641CA574}" type="presParOf" srcId="{9D7EBD28-3497-4C68-BAC8-7DC34AA79FA6}" destId="{04EC7CF8-8BA6-459A-B41F-55CA462BC773}" srcOrd="0" destOrd="0" presId="urn:microsoft.com/office/officeart/2018/2/layout/IconVerticalSolidList"/>
    <dgm:cxn modelId="{29056FE3-EDD4-4077-92E7-AF57FE24021E}" type="presParOf" srcId="{9D7EBD28-3497-4C68-BAC8-7DC34AA79FA6}" destId="{7C64ED5B-75BF-4F5C-BA2E-7C46965A5860}" srcOrd="1" destOrd="0" presId="urn:microsoft.com/office/officeart/2018/2/layout/IconVerticalSolidList"/>
    <dgm:cxn modelId="{F7CF1599-C968-4B23-8FED-809BB3F9A6A5}" type="presParOf" srcId="{9D7EBD28-3497-4C68-BAC8-7DC34AA79FA6}" destId="{62AD9199-2237-424B-9AC1-A9522BA3A89C}" srcOrd="2" destOrd="0" presId="urn:microsoft.com/office/officeart/2018/2/layout/IconVerticalSolidList"/>
    <dgm:cxn modelId="{6877088B-9A09-454A-B265-91AD9D7B2139}" type="presParOf" srcId="{9D7EBD28-3497-4C68-BAC8-7DC34AA79FA6}" destId="{57585F65-34CD-45FB-BB68-E14EBF03CA80}" srcOrd="3" destOrd="0" presId="urn:microsoft.com/office/officeart/2018/2/layout/IconVerticalSolidList"/>
    <dgm:cxn modelId="{D02350F6-1402-4940-B561-79B9095E8BCC}" type="presParOf" srcId="{B1D1F459-6BEE-4735-990E-808DDED49611}" destId="{EB7AC6DF-EA3B-4F59-BA16-79591F9038DD}" srcOrd="3" destOrd="0" presId="urn:microsoft.com/office/officeart/2018/2/layout/IconVerticalSolidList"/>
    <dgm:cxn modelId="{4C65AF92-AAB6-4B01-B9EA-7DED44512672}" type="presParOf" srcId="{B1D1F459-6BEE-4735-990E-808DDED49611}" destId="{F4BD6ADF-6BCA-42F8-8B2F-3EC5EE39AC75}" srcOrd="4" destOrd="0" presId="urn:microsoft.com/office/officeart/2018/2/layout/IconVerticalSolidList"/>
    <dgm:cxn modelId="{3C8450A4-35D6-4502-AD82-CDC71C8E559E}" type="presParOf" srcId="{F4BD6ADF-6BCA-42F8-8B2F-3EC5EE39AC75}" destId="{335B54CB-2CE2-4708-9879-215E04212B54}" srcOrd="0" destOrd="0" presId="urn:microsoft.com/office/officeart/2018/2/layout/IconVerticalSolidList"/>
    <dgm:cxn modelId="{9A757610-2E29-4B80-A7DD-078AE1897C57}" type="presParOf" srcId="{F4BD6ADF-6BCA-42F8-8B2F-3EC5EE39AC75}" destId="{87356768-6B3B-43B1-A89D-D5C68049686A}" srcOrd="1" destOrd="0" presId="urn:microsoft.com/office/officeart/2018/2/layout/IconVerticalSolidList"/>
    <dgm:cxn modelId="{A3EDC08C-831D-45A6-A283-4621300B3322}" type="presParOf" srcId="{F4BD6ADF-6BCA-42F8-8B2F-3EC5EE39AC75}" destId="{7189BB6B-514F-4FD8-813A-45A10D7F4A58}" srcOrd="2" destOrd="0" presId="urn:microsoft.com/office/officeart/2018/2/layout/IconVerticalSolidList"/>
    <dgm:cxn modelId="{69313DB6-8144-4610-915A-51874475ED2A}" type="presParOf" srcId="{F4BD6ADF-6BCA-42F8-8B2F-3EC5EE39AC75}" destId="{622B5A41-BEA4-4E86-A469-29C0B1C83261}" srcOrd="3" destOrd="0" presId="urn:microsoft.com/office/officeart/2018/2/layout/IconVerticalSolidList"/>
    <dgm:cxn modelId="{96F07E55-5635-4A70-AFDF-B2B63B2196BD}" type="presParOf" srcId="{B1D1F459-6BEE-4735-990E-808DDED49611}" destId="{C14D31CC-E028-4CDC-86CB-3A79A9D41495}" srcOrd="5" destOrd="0" presId="urn:microsoft.com/office/officeart/2018/2/layout/IconVerticalSolidList"/>
    <dgm:cxn modelId="{E22215A1-BBD1-45BB-A6A8-F3CDE57E40A6}" type="presParOf" srcId="{B1D1F459-6BEE-4735-990E-808DDED49611}" destId="{FE8A0558-440A-4752-A2A6-FC176C90747D}" srcOrd="6" destOrd="0" presId="urn:microsoft.com/office/officeart/2018/2/layout/IconVerticalSolidList"/>
    <dgm:cxn modelId="{59268DAF-B620-44EE-BADF-48CEDD3F0F34}" type="presParOf" srcId="{FE8A0558-440A-4752-A2A6-FC176C90747D}" destId="{C1787D3C-1CF4-4673-9CD8-DAB89D53AA93}" srcOrd="0" destOrd="0" presId="urn:microsoft.com/office/officeart/2018/2/layout/IconVerticalSolidList"/>
    <dgm:cxn modelId="{1BA34A0C-5944-4DA9-B032-5B5A3B624D48}" type="presParOf" srcId="{FE8A0558-440A-4752-A2A6-FC176C90747D}" destId="{A831EB5B-3772-4E83-8FFB-6E2B32870E77}" srcOrd="1" destOrd="0" presId="urn:microsoft.com/office/officeart/2018/2/layout/IconVerticalSolidList"/>
    <dgm:cxn modelId="{04F6046D-CA39-4E7F-BF39-A3495F3C7B5C}" type="presParOf" srcId="{FE8A0558-440A-4752-A2A6-FC176C90747D}" destId="{4914FCA1-0E76-4206-89C6-8D0C3503F7F8}" srcOrd="2" destOrd="0" presId="urn:microsoft.com/office/officeart/2018/2/layout/IconVerticalSolidList"/>
    <dgm:cxn modelId="{23F5764C-57EE-45EE-B653-3720D74C581B}" type="presParOf" srcId="{FE8A0558-440A-4752-A2A6-FC176C90747D}" destId="{2D50B3FE-6DFB-42D7-941C-36E86CE6A5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7654F1-858D-45D9-84D9-E9B273A47E8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57420F6E-52B3-4E83-8A3E-B3C2B168065B}">
      <dgm:prSet/>
      <dgm:spPr/>
      <dgm:t>
        <a:bodyPr/>
        <a:lstStyle/>
        <a:p>
          <a:pPr>
            <a:lnSpc>
              <a:spcPct val="100000"/>
            </a:lnSpc>
          </a:pPr>
          <a:r>
            <a:rPr lang="en-PK" b="0" i="0" baseline="0"/>
            <a:t>Hardware: </a:t>
          </a:r>
          <a:r>
            <a:rPr lang="en-PK" b="1" i="0" baseline="0"/>
            <a:t>Vacuum tubes</a:t>
          </a:r>
          <a:r>
            <a:rPr lang="en-PK" b="0" i="0" baseline="0"/>
            <a:t> for circuits, </a:t>
          </a:r>
          <a:r>
            <a:rPr lang="en-PK" b="1" i="0" baseline="0"/>
            <a:t>punch cards</a:t>
          </a:r>
          <a:r>
            <a:rPr lang="en-PK" b="0" i="0" baseline="0"/>
            <a:t> for input/output.</a:t>
          </a:r>
          <a:endParaRPr lang="en-US"/>
        </a:p>
      </dgm:t>
    </dgm:pt>
    <dgm:pt modelId="{2F094ADC-8897-432C-91B5-64F4D5678295}" type="parTrans" cxnId="{D73DD070-55A3-47A9-A9A5-E8627F4906C4}">
      <dgm:prSet/>
      <dgm:spPr/>
      <dgm:t>
        <a:bodyPr/>
        <a:lstStyle/>
        <a:p>
          <a:endParaRPr lang="en-US"/>
        </a:p>
      </dgm:t>
    </dgm:pt>
    <dgm:pt modelId="{56ECFC08-6C6B-4BDE-80BF-B36461321268}" type="sibTrans" cxnId="{D73DD070-55A3-47A9-A9A5-E8627F4906C4}">
      <dgm:prSet/>
      <dgm:spPr/>
      <dgm:t>
        <a:bodyPr/>
        <a:lstStyle/>
        <a:p>
          <a:endParaRPr lang="en-US"/>
        </a:p>
      </dgm:t>
    </dgm:pt>
    <dgm:pt modelId="{8B4CEF70-12B6-4D4C-BD21-D14EFB104164}">
      <dgm:prSet/>
      <dgm:spPr/>
      <dgm:t>
        <a:bodyPr/>
        <a:lstStyle/>
        <a:p>
          <a:pPr>
            <a:lnSpc>
              <a:spcPct val="100000"/>
            </a:lnSpc>
          </a:pPr>
          <a:r>
            <a:rPr lang="en-PK" b="0" i="0" baseline="0"/>
            <a:t>Memory: Magnetic drums.</a:t>
          </a:r>
          <a:endParaRPr lang="en-US"/>
        </a:p>
      </dgm:t>
    </dgm:pt>
    <dgm:pt modelId="{167B82EB-24D7-4D59-BB82-2B56422FB7DD}" type="parTrans" cxnId="{C019D8EF-435D-4076-90C0-920F167E8DEC}">
      <dgm:prSet/>
      <dgm:spPr/>
      <dgm:t>
        <a:bodyPr/>
        <a:lstStyle/>
        <a:p>
          <a:endParaRPr lang="en-US"/>
        </a:p>
      </dgm:t>
    </dgm:pt>
    <dgm:pt modelId="{F7574B1E-4753-4AD8-9520-3337F262638C}" type="sibTrans" cxnId="{C019D8EF-435D-4076-90C0-920F167E8DEC}">
      <dgm:prSet/>
      <dgm:spPr/>
      <dgm:t>
        <a:bodyPr/>
        <a:lstStyle/>
        <a:p>
          <a:endParaRPr lang="en-US"/>
        </a:p>
      </dgm:t>
    </dgm:pt>
    <dgm:pt modelId="{C182ABE3-D426-4EDA-818B-00601696F2F2}">
      <dgm:prSet/>
      <dgm:spPr/>
      <dgm:t>
        <a:bodyPr/>
        <a:lstStyle/>
        <a:p>
          <a:pPr>
            <a:lnSpc>
              <a:spcPct val="100000"/>
            </a:lnSpc>
          </a:pPr>
          <a:r>
            <a:rPr lang="en-PK" b="0" i="0" baseline="0"/>
            <a:t>Programming: </a:t>
          </a:r>
          <a:r>
            <a:rPr lang="en-PK" b="1" i="0" baseline="0"/>
            <a:t>Machine language (0s/1s)</a:t>
          </a:r>
          <a:r>
            <a:rPr lang="en-PK" b="0" i="0" baseline="0"/>
            <a:t>, very hard to program.</a:t>
          </a:r>
          <a:endParaRPr lang="en-US"/>
        </a:p>
      </dgm:t>
    </dgm:pt>
    <dgm:pt modelId="{CF08B6B0-0BAA-448F-99E5-02265F4796F5}" type="parTrans" cxnId="{D76450C2-45A4-4685-8B55-ADCB27B77240}">
      <dgm:prSet/>
      <dgm:spPr/>
      <dgm:t>
        <a:bodyPr/>
        <a:lstStyle/>
        <a:p>
          <a:endParaRPr lang="en-US"/>
        </a:p>
      </dgm:t>
    </dgm:pt>
    <dgm:pt modelId="{F6BF12F7-75EA-4745-8AED-B64B3C5EA8C9}" type="sibTrans" cxnId="{D76450C2-45A4-4685-8B55-ADCB27B77240}">
      <dgm:prSet/>
      <dgm:spPr/>
      <dgm:t>
        <a:bodyPr/>
        <a:lstStyle/>
        <a:p>
          <a:endParaRPr lang="en-US"/>
        </a:p>
      </dgm:t>
    </dgm:pt>
    <dgm:pt modelId="{17B1F18B-7FE6-4C3C-A156-DB71EB244114}">
      <dgm:prSet/>
      <dgm:spPr/>
      <dgm:t>
        <a:bodyPr/>
        <a:lstStyle/>
        <a:p>
          <a:pPr>
            <a:lnSpc>
              <a:spcPct val="100000"/>
            </a:lnSpc>
          </a:pPr>
          <a:r>
            <a:rPr lang="en-PK" b="0" i="0" baseline="0"/>
            <a:t>Example machines: </a:t>
          </a:r>
          <a:r>
            <a:rPr lang="en-PK" b="1" i="0" baseline="0"/>
            <a:t>ENIAC (1945)</a:t>
          </a:r>
          <a:r>
            <a:rPr lang="en-PK" b="0" i="0" baseline="0"/>
            <a:t>, </a:t>
          </a:r>
          <a:r>
            <a:rPr lang="en-PK" b="1" i="0" baseline="0"/>
            <a:t>UNIVAC (1951)</a:t>
          </a:r>
          <a:r>
            <a:rPr lang="en-PK" b="0" i="0" baseline="0"/>
            <a:t>.</a:t>
          </a:r>
          <a:endParaRPr lang="en-US"/>
        </a:p>
      </dgm:t>
    </dgm:pt>
    <dgm:pt modelId="{C3ED298A-C964-4A63-AAE2-F4769BD28C2E}" type="parTrans" cxnId="{AFE7EF3B-ACEF-450F-85CB-9E2A9964586D}">
      <dgm:prSet/>
      <dgm:spPr/>
      <dgm:t>
        <a:bodyPr/>
        <a:lstStyle/>
        <a:p>
          <a:endParaRPr lang="en-US"/>
        </a:p>
      </dgm:t>
    </dgm:pt>
    <dgm:pt modelId="{7C7B5F77-B810-4FA7-A42A-18787475C5E9}" type="sibTrans" cxnId="{AFE7EF3B-ACEF-450F-85CB-9E2A9964586D}">
      <dgm:prSet/>
      <dgm:spPr/>
      <dgm:t>
        <a:bodyPr/>
        <a:lstStyle/>
        <a:p>
          <a:endParaRPr lang="en-US"/>
        </a:p>
      </dgm:t>
    </dgm:pt>
    <dgm:pt modelId="{485E6588-57A8-4B8E-A01D-F66CD9A5EF92}">
      <dgm:prSet/>
      <dgm:spPr/>
      <dgm:t>
        <a:bodyPr/>
        <a:lstStyle/>
        <a:p>
          <a:pPr>
            <a:lnSpc>
              <a:spcPct val="100000"/>
            </a:lnSpc>
          </a:pPr>
          <a:r>
            <a:rPr lang="en-PK" b="0" i="0" baseline="0"/>
            <a:t>Architecture concept: </a:t>
          </a:r>
          <a:r>
            <a:rPr lang="en-PK" b="1" i="0" baseline="0"/>
            <a:t>Von Neumann architecture</a:t>
          </a:r>
          <a:r>
            <a:rPr lang="en-PK" b="0" i="0" baseline="0"/>
            <a:t> (stored-program computers) introduced.</a:t>
          </a:r>
          <a:endParaRPr lang="en-US"/>
        </a:p>
      </dgm:t>
    </dgm:pt>
    <dgm:pt modelId="{7340A7D7-4A81-4107-A85A-8340A0E76373}" type="parTrans" cxnId="{57405634-9283-467B-A01E-BBA2BA72BDD6}">
      <dgm:prSet/>
      <dgm:spPr/>
      <dgm:t>
        <a:bodyPr/>
        <a:lstStyle/>
        <a:p>
          <a:endParaRPr lang="en-US"/>
        </a:p>
      </dgm:t>
    </dgm:pt>
    <dgm:pt modelId="{FC1ECCF6-87E0-4D40-8552-C2E9FAE7DF78}" type="sibTrans" cxnId="{57405634-9283-467B-A01E-BBA2BA72BDD6}">
      <dgm:prSet/>
      <dgm:spPr/>
      <dgm:t>
        <a:bodyPr/>
        <a:lstStyle/>
        <a:p>
          <a:endParaRPr lang="en-US"/>
        </a:p>
      </dgm:t>
    </dgm:pt>
    <dgm:pt modelId="{7E8DB5FC-BAD3-4E56-A5A5-A74179BC4483}" type="pres">
      <dgm:prSet presAssocID="{207654F1-858D-45D9-84D9-E9B273A47E85}" presName="root" presStyleCnt="0">
        <dgm:presLayoutVars>
          <dgm:dir/>
          <dgm:resizeHandles val="exact"/>
        </dgm:presLayoutVars>
      </dgm:prSet>
      <dgm:spPr/>
    </dgm:pt>
    <dgm:pt modelId="{D15B32B8-1D12-414A-8FCC-22B97164F4BD}" type="pres">
      <dgm:prSet presAssocID="{57420F6E-52B3-4E83-8A3E-B3C2B168065B}" presName="compNode" presStyleCnt="0"/>
      <dgm:spPr/>
    </dgm:pt>
    <dgm:pt modelId="{986F816C-AF43-419E-959A-AE71286E6086}" type="pres">
      <dgm:prSet presAssocID="{57420F6E-52B3-4E83-8A3E-B3C2B168065B}" presName="bgRect" presStyleLbl="bgShp" presStyleIdx="0" presStyleCnt="5"/>
      <dgm:spPr/>
    </dgm:pt>
    <dgm:pt modelId="{31AF35B8-CD43-4761-8825-8B63E6C75933}" type="pres">
      <dgm:prSet presAssocID="{57420F6E-52B3-4E83-8A3E-B3C2B168065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1BE94D98-7232-4B8D-AEC0-893EB2A682A0}" type="pres">
      <dgm:prSet presAssocID="{57420F6E-52B3-4E83-8A3E-B3C2B168065B}" presName="spaceRect" presStyleCnt="0"/>
      <dgm:spPr/>
    </dgm:pt>
    <dgm:pt modelId="{37CA6E58-D38E-40B7-A294-75BAD1AB3A6F}" type="pres">
      <dgm:prSet presAssocID="{57420F6E-52B3-4E83-8A3E-B3C2B168065B}" presName="parTx" presStyleLbl="revTx" presStyleIdx="0" presStyleCnt="5">
        <dgm:presLayoutVars>
          <dgm:chMax val="0"/>
          <dgm:chPref val="0"/>
        </dgm:presLayoutVars>
      </dgm:prSet>
      <dgm:spPr/>
    </dgm:pt>
    <dgm:pt modelId="{1440B80B-C2C0-4AF6-864A-6434A62B2C5E}" type="pres">
      <dgm:prSet presAssocID="{56ECFC08-6C6B-4BDE-80BF-B36461321268}" presName="sibTrans" presStyleCnt="0"/>
      <dgm:spPr/>
    </dgm:pt>
    <dgm:pt modelId="{6F486A02-CC30-4F88-A876-C99DDBC97789}" type="pres">
      <dgm:prSet presAssocID="{8B4CEF70-12B6-4D4C-BD21-D14EFB104164}" presName="compNode" presStyleCnt="0"/>
      <dgm:spPr/>
    </dgm:pt>
    <dgm:pt modelId="{06D0FCF6-63F0-4485-AFE4-ECF5F87FF0E3}" type="pres">
      <dgm:prSet presAssocID="{8B4CEF70-12B6-4D4C-BD21-D14EFB104164}" presName="bgRect" presStyleLbl="bgShp" presStyleIdx="1" presStyleCnt="5"/>
      <dgm:spPr/>
    </dgm:pt>
    <dgm:pt modelId="{8B43B7D7-12C4-4E7A-BA69-7ADA78DE7FB4}" type="pres">
      <dgm:prSet presAssocID="{8B4CEF70-12B6-4D4C-BD21-D14EFB10416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DCDCB5D7-D204-493D-96FB-E6AFFB5512B8}" type="pres">
      <dgm:prSet presAssocID="{8B4CEF70-12B6-4D4C-BD21-D14EFB104164}" presName="spaceRect" presStyleCnt="0"/>
      <dgm:spPr/>
    </dgm:pt>
    <dgm:pt modelId="{79B561FB-8BAC-4CEE-AA4F-B7916B7705A4}" type="pres">
      <dgm:prSet presAssocID="{8B4CEF70-12B6-4D4C-BD21-D14EFB104164}" presName="parTx" presStyleLbl="revTx" presStyleIdx="1" presStyleCnt="5">
        <dgm:presLayoutVars>
          <dgm:chMax val="0"/>
          <dgm:chPref val="0"/>
        </dgm:presLayoutVars>
      </dgm:prSet>
      <dgm:spPr/>
    </dgm:pt>
    <dgm:pt modelId="{2ECA5F79-BC4D-4DC4-A247-7ABB8E0E3369}" type="pres">
      <dgm:prSet presAssocID="{F7574B1E-4753-4AD8-9520-3337F262638C}" presName="sibTrans" presStyleCnt="0"/>
      <dgm:spPr/>
    </dgm:pt>
    <dgm:pt modelId="{29965A94-7AA7-4F35-8F6A-54299EB15047}" type="pres">
      <dgm:prSet presAssocID="{C182ABE3-D426-4EDA-818B-00601696F2F2}" presName="compNode" presStyleCnt="0"/>
      <dgm:spPr/>
    </dgm:pt>
    <dgm:pt modelId="{0BA9E7E2-0343-4D3C-A879-51587AD452D6}" type="pres">
      <dgm:prSet presAssocID="{C182ABE3-D426-4EDA-818B-00601696F2F2}" presName="bgRect" presStyleLbl="bgShp" presStyleIdx="2" presStyleCnt="5"/>
      <dgm:spPr/>
    </dgm:pt>
    <dgm:pt modelId="{F2EF1E3E-BB30-48A8-BCEA-D0822DD638DB}" type="pres">
      <dgm:prSet presAssocID="{C182ABE3-D426-4EDA-818B-00601696F2F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82DCF04-9965-41DA-9EE2-77E35C9DE879}" type="pres">
      <dgm:prSet presAssocID="{C182ABE3-D426-4EDA-818B-00601696F2F2}" presName="spaceRect" presStyleCnt="0"/>
      <dgm:spPr/>
    </dgm:pt>
    <dgm:pt modelId="{6CA92BDB-CFA4-413D-9D85-6D1A5DC71188}" type="pres">
      <dgm:prSet presAssocID="{C182ABE3-D426-4EDA-818B-00601696F2F2}" presName="parTx" presStyleLbl="revTx" presStyleIdx="2" presStyleCnt="5">
        <dgm:presLayoutVars>
          <dgm:chMax val="0"/>
          <dgm:chPref val="0"/>
        </dgm:presLayoutVars>
      </dgm:prSet>
      <dgm:spPr/>
    </dgm:pt>
    <dgm:pt modelId="{C81E477C-92CF-4E3A-8E93-BB80FCF6D6D3}" type="pres">
      <dgm:prSet presAssocID="{F6BF12F7-75EA-4745-8AED-B64B3C5EA8C9}" presName="sibTrans" presStyleCnt="0"/>
      <dgm:spPr/>
    </dgm:pt>
    <dgm:pt modelId="{0521D91B-5C83-4628-8858-FFD5E667C601}" type="pres">
      <dgm:prSet presAssocID="{17B1F18B-7FE6-4C3C-A156-DB71EB244114}" presName="compNode" presStyleCnt="0"/>
      <dgm:spPr/>
    </dgm:pt>
    <dgm:pt modelId="{6A346466-CA08-45D2-8267-A0216DC2979F}" type="pres">
      <dgm:prSet presAssocID="{17B1F18B-7FE6-4C3C-A156-DB71EB244114}" presName="bgRect" presStyleLbl="bgShp" presStyleIdx="3" presStyleCnt="5"/>
      <dgm:spPr/>
    </dgm:pt>
    <dgm:pt modelId="{75161695-91D3-40C2-9FCB-F96809F5F545}" type="pres">
      <dgm:prSet presAssocID="{17B1F18B-7FE6-4C3C-A156-DB71EB24411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EEE05524-4FDC-4B16-AA0E-08687B32CD49}" type="pres">
      <dgm:prSet presAssocID="{17B1F18B-7FE6-4C3C-A156-DB71EB244114}" presName="spaceRect" presStyleCnt="0"/>
      <dgm:spPr/>
    </dgm:pt>
    <dgm:pt modelId="{24DFF127-23F4-42F5-87FE-81814D0C4E53}" type="pres">
      <dgm:prSet presAssocID="{17B1F18B-7FE6-4C3C-A156-DB71EB244114}" presName="parTx" presStyleLbl="revTx" presStyleIdx="3" presStyleCnt="5">
        <dgm:presLayoutVars>
          <dgm:chMax val="0"/>
          <dgm:chPref val="0"/>
        </dgm:presLayoutVars>
      </dgm:prSet>
      <dgm:spPr/>
    </dgm:pt>
    <dgm:pt modelId="{A7FBB915-3EB2-48A4-91CD-F5615A96DD8C}" type="pres">
      <dgm:prSet presAssocID="{7C7B5F77-B810-4FA7-A42A-18787475C5E9}" presName="sibTrans" presStyleCnt="0"/>
      <dgm:spPr/>
    </dgm:pt>
    <dgm:pt modelId="{CE8CC2E2-367E-406A-A7E0-7DD417417901}" type="pres">
      <dgm:prSet presAssocID="{485E6588-57A8-4B8E-A01D-F66CD9A5EF92}" presName="compNode" presStyleCnt="0"/>
      <dgm:spPr/>
    </dgm:pt>
    <dgm:pt modelId="{BC3F86EE-9DA5-475F-9101-F4C9E8389110}" type="pres">
      <dgm:prSet presAssocID="{485E6588-57A8-4B8E-A01D-F66CD9A5EF92}" presName="bgRect" presStyleLbl="bgShp" presStyleIdx="4" presStyleCnt="5"/>
      <dgm:spPr/>
    </dgm:pt>
    <dgm:pt modelId="{B3B76E35-B140-439A-99B6-6C10814F6A57}" type="pres">
      <dgm:prSet presAssocID="{485E6588-57A8-4B8E-A01D-F66CD9A5EF9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C60DB5B-CF3F-4226-A2E8-B522D0E174CD}" type="pres">
      <dgm:prSet presAssocID="{485E6588-57A8-4B8E-A01D-F66CD9A5EF92}" presName="spaceRect" presStyleCnt="0"/>
      <dgm:spPr/>
    </dgm:pt>
    <dgm:pt modelId="{6DFAE542-0F6D-4A17-91AB-F43AE8F35FB4}" type="pres">
      <dgm:prSet presAssocID="{485E6588-57A8-4B8E-A01D-F66CD9A5EF9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1FB2F03-A968-4D85-9DD2-477E7BFD7EAB}" type="presOf" srcId="{485E6588-57A8-4B8E-A01D-F66CD9A5EF92}" destId="{6DFAE542-0F6D-4A17-91AB-F43AE8F35FB4}" srcOrd="0" destOrd="0" presId="urn:microsoft.com/office/officeart/2018/2/layout/IconVerticalSolidList"/>
    <dgm:cxn modelId="{90486012-5640-46CD-8FE1-A9BD3DFAC500}" type="presOf" srcId="{207654F1-858D-45D9-84D9-E9B273A47E85}" destId="{7E8DB5FC-BAD3-4E56-A5A5-A74179BC4483}" srcOrd="0" destOrd="0" presId="urn:microsoft.com/office/officeart/2018/2/layout/IconVerticalSolidList"/>
    <dgm:cxn modelId="{59B9FD27-F012-44A1-BB08-79E9F66B00F3}" type="presOf" srcId="{57420F6E-52B3-4E83-8A3E-B3C2B168065B}" destId="{37CA6E58-D38E-40B7-A294-75BAD1AB3A6F}" srcOrd="0" destOrd="0" presId="urn:microsoft.com/office/officeart/2018/2/layout/IconVerticalSolidList"/>
    <dgm:cxn modelId="{57405634-9283-467B-A01E-BBA2BA72BDD6}" srcId="{207654F1-858D-45D9-84D9-E9B273A47E85}" destId="{485E6588-57A8-4B8E-A01D-F66CD9A5EF92}" srcOrd="4" destOrd="0" parTransId="{7340A7D7-4A81-4107-A85A-8340A0E76373}" sibTransId="{FC1ECCF6-87E0-4D40-8552-C2E9FAE7DF78}"/>
    <dgm:cxn modelId="{AFE7EF3B-ACEF-450F-85CB-9E2A9964586D}" srcId="{207654F1-858D-45D9-84D9-E9B273A47E85}" destId="{17B1F18B-7FE6-4C3C-A156-DB71EB244114}" srcOrd="3" destOrd="0" parTransId="{C3ED298A-C964-4A63-AAE2-F4769BD28C2E}" sibTransId="{7C7B5F77-B810-4FA7-A42A-18787475C5E9}"/>
    <dgm:cxn modelId="{809A3E5C-3738-495D-A486-E69ECC0060D7}" type="presOf" srcId="{8B4CEF70-12B6-4D4C-BD21-D14EFB104164}" destId="{79B561FB-8BAC-4CEE-AA4F-B7916B7705A4}" srcOrd="0" destOrd="0" presId="urn:microsoft.com/office/officeart/2018/2/layout/IconVerticalSolidList"/>
    <dgm:cxn modelId="{D73DD070-55A3-47A9-A9A5-E8627F4906C4}" srcId="{207654F1-858D-45D9-84D9-E9B273A47E85}" destId="{57420F6E-52B3-4E83-8A3E-B3C2B168065B}" srcOrd="0" destOrd="0" parTransId="{2F094ADC-8897-432C-91B5-64F4D5678295}" sibTransId="{56ECFC08-6C6B-4BDE-80BF-B36461321268}"/>
    <dgm:cxn modelId="{EA308B7A-E01D-4E6B-B369-0F18496A7433}" type="presOf" srcId="{C182ABE3-D426-4EDA-818B-00601696F2F2}" destId="{6CA92BDB-CFA4-413D-9D85-6D1A5DC71188}" srcOrd="0" destOrd="0" presId="urn:microsoft.com/office/officeart/2018/2/layout/IconVerticalSolidList"/>
    <dgm:cxn modelId="{D76450C2-45A4-4685-8B55-ADCB27B77240}" srcId="{207654F1-858D-45D9-84D9-E9B273A47E85}" destId="{C182ABE3-D426-4EDA-818B-00601696F2F2}" srcOrd="2" destOrd="0" parTransId="{CF08B6B0-0BAA-448F-99E5-02265F4796F5}" sibTransId="{F6BF12F7-75EA-4745-8AED-B64B3C5EA8C9}"/>
    <dgm:cxn modelId="{41F667D5-B443-4C8B-B65D-2FDAB4E59D65}" type="presOf" srcId="{17B1F18B-7FE6-4C3C-A156-DB71EB244114}" destId="{24DFF127-23F4-42F5-87FE-81814D0C4E53}" srcOrd="0" destOrd="0" presId="urn:microsoft.com/office/officeart/2018/2/layout/IconVerticalSolidList"/>
    <dgm:cxn modelId="{C019D8EF-435D-4076-90C0-920F167E8DEC}" srcId="{207654F1-858D-45D9-84D9-E9B273A47E85}" destId="{8B4CEF70-12B6-4D4C-BD21-D14EFB104164}" srcOrd="1" destOrd="0" parTransId="{167B82EB-24D7-4D59-BB82-2B56422FB7DD}" sibTransId="{F7574B1E-4753-4AD8-9520-3337F262638C}"/>
    <dgm:cxn modelId="{EAF01C3C-727D-4DCF-8DD0-D680531DFA60}" type="presParOf" srcId="{7E8DB5FC-BAD3-4E56-A5A5-A74179BC4483}" destId="{D15B32B8-1D12-414A-8FCC-22B97164F4BD}" srcOrd="0" destOrd="0" presId="urn:microsoft.com/office/officeart/2018/2/layout/IconVerticalSolidList"/>
    <dgm:cxn modelId="{CA6EEC46-1FFC-45AE-ACCA-E06E70FC1495}" type="presParOf" srcId="{D15B32B8-1D12-414A-8FCC-22B97164F4BD}" destId="{986F816C-AF43-419E-959A-AE71286E6086}" srcOrd="0" destOrd="0" presId="urn:microsoft.com/office/officeart/2018/2/layout/IconVerticalSolidList"/>
    <dgm:cxn modelId="{5BB18D80-AE2E-4F19-8874-8035CAC6FC2E}" type="presParOf" srcId="{D15B32B8-1D12-414A-8FCC-22B97164F4BD}" destId="{31AF35B8-CD43-4761-8825-8B63E6C75933}" srcOrd="1" destOrd="0" presId="urn:microsoft.com/office/officeart/2018/2/layout/IconVerticalSolidList"/>
    <dgm:cxn modelId="{D6625150-2167-44A8-8D9E-C4574A8C7D59}" type="presParOf" srcId="{D15B32B8-1D12-414A-8FCC-22B97164F4BD}" destId="{1BE94D98-7232-4B8D-AEC0-893EB2A682A0}" srcOrd="2" destOrd="0" presId="urn:microsoft.com/office/officeart/2018/2/layout/IconVerticalSolidList"/>
    <dgm:cxn modelId="{57D22415-4B34-4658-88DE-8BF7C10F97B9}" type="presParOf" srcId="{D15B32B8-1D12-414A-8FCC-22B97164F4BD}" destId="{37CA6E58-D38E-40B7-A294-75BAD1AB3A6F}" srcOrd="3" destOrd="0" presId="urn:microsoft.com/office/officeart/2018/2/layout/IconVerticalSolidList"/>
    <dgm:cxn modelId="{8EC86C8D-78BF-4364-9D19-0A55F56E1A73}" type="presParOf" srcId="{7E8DB5FC-BAD3-4E56-A5A5-A74179BC4483}" destId="{1440B80B-C2C0-4AF6-864A-6434A62B2C5E}" srcOrd="1" destOrd="0" presId="urn:microsoft.com/office/officeart/2018/2/layout/IconVerticalSolidList"/>
    <dgm:cxn modelId="{07A9560B-7661-48ED-B432-504FF039747D}" type="presParOf" srcId="{7E8DB5FC-BAD3-4E56-A5A5-A74179BC4483}" destId="{6F486A02-CC30-4F88-A876-C99DDBC97789}" srcOrd="2" destOrd="0" presId="urn:microsoft.com/office/officeart/2018/2/layout/IconVerticalSolidList"/>
    <dgm:cxn modelId="{39B3B0C7-7289-45CB-ADA0-63E68D01EB95}" type="presParOf" srcId="{6F486A02-CC30-4F88-A876-C99DDBC97789}" destId="{06D0FCF6-63F0-4485-AFE4-ECF5F87FF0E3}" srcOrd="0" destOrd="0" presId="urn:microsoft.com/office/officeart/2018/2/layout/IconVerticalSolidList"/>
    <dgm:cxn modelId="{CF04EB47-AD3A-47C1-A6D6-2A75AE61FCE3}" type="presParOf" srcId="{6F486A02-CC30-4F88-A876-C99DDBC97789}" destId="{8B43B7D7-12C4-4E7A-BA69-7ADA78DE7FB4}" srcOrd="1" destOrd="0" presId="urn:microsoft.com/office/officeart/2018/2/layout/IconVerticalSolidList"/>
    <dgm:cxn modelId="{C5CBD8DB-77AD-4E9A-A29B-2723682187FC}" type="presParOf" srcId="{6F486A02-CC30-4F88-A876-C99DDBC97789}" destId="{DCDCB5D7-D204-493D-96FB-E6AFFB5512B8}" srcOrd="2" destOrd="0" presId="urn:microsoft.com/office/officeart/2018/2/layout/IconVerticalSolidList"/>
    <dgm:cxn modelId="{C059D52D-C7CB-44F7-92DE-C6E83739A2A5}" type="presParOf" srcId="{6F486A02-CC30-4F88-A876-C99DDBC97789}" destId="{79B561FB-8BAC-4CEE-AA4F-B7916B7705A4}" srcOrd="3" destOrd="0" presId="urn:microsoft.com/office/officeart/2018/2/layout/IconVerticalSolidList"/>
    <dgm:cxn modelId="{916E2688-32AF-4FFE-A988-1282CFE06E6C}" type="presParOf" srcId="{7E8DB5FC-BAD3-4E56-A5A5-A74179BC4483}" destId="{2ECA5F79-BC4D-4DC4-A247-7ABB8E0E3369}" srcOrd="3" destOrd="0" presId="urn:microsoft.com/office/officeart/2018/2/layout/IconVerticalSolidList"/>
    <dgm:cxn modelId="{F1BAE19A-B90A-437D-9BA5-7681763A9EF5}" type="presParOf" srcId="{7E8DB5FC-BAD3-4E56-A5A5-A74179BC4483}" destId="{29965A94-7AA7-4F35-8F6A-54299EB15047}" srcOrd="4" destOrd="0" presId="urn:microsoft.com/office/officeart/2018/2/layout/IconVerticalSolidList"/>
    <dgm:cxn modelId="{32BD4B61-9113-478A-B96E-DEE8432392A5}" type="presParOf" srcId="{29965A94-7AA7-4F35-8F6A-54299EB15047}" destId="{0BA9E7E2-0343-4D3C-A879-51587AD452D6}" srcOrd="0" destOrd="0" presId="urn:microsoft.com/office/officeart/2018/2/layout/IconVerticalSolidList"/>
    <dgm:cxn modelId="{3A24424C-943A-4940-AC08-E6A275167A57}" type="presParOf" srcId="{29965A94-7AA7-4F35-8F6A-54299EB15047}" destId="{F2EF1E3E-BB30-48A8-BCEA-D0822DD638DB}" srcOrd="1" destOrd="0" presId="urn:microsoft.com/office/officeart/2018/2/layout/IconVerticalSolidList"/>
    <dgm:cxn modelId="{AA8C5C26-D091-40C0-AE59-298DE0E26467}" type="presParOf" srcId="{29965A94-7AA7-4F35-8F6A-54299EB15047}" destId="{682DCF04-9965-41DA-9EE2-77E35C9DE879}" srcOrd="2" destOrd="0" presId="urn:microsoft.com/office/officeart/2018/2/layout/IconVerticalSolidList"/>
    <dgm:cxn modelId="{319FC335-4711-48C3-82D0-67E5596EA592}" type="presParOf" srcId="{29965A94-7AA7-4F35-8F6A-54299EB15047}" destId="{6CA92BDB-CFA4-413D-9D85-6D1A5DC71188}" srcOrd="3" destOrd="0" presId="urn:microsoft.com/office/officeart/2018/2/layout/IconVerticalSolidList"/>
    <dgm:cxn modelId="{DA530E0D-3685-441B-9132-18A6EB736D3E}" type="presParOf" srcId="{7E8DB5FC-BAD3-4E56-A5A5-A74179BC4483}" destId="{C81E477C-92CF-4E3A-8E93-BB80FCF6D6D3}" srcOrd="5" destOrd="0" presId="urn:microsoft.com/office/officeart/2018/2/layout/IconVerticalSolidList"/>
    <dgm:cxn modelId="{8D865C3E-8191-435C-AF10-C13466BD0FE0}" type="presParOf" srcId="{7E8DB5FC-BAD3-4E56-A5A5-A74179BC4483}" destId="{0521D91B-5C83-4628-8858-FFD5E667C601}" srcOrd="6" destOrd="0" presId="urn:microsoft.com/office/officeart/2018/2/layout/IconVerticalSolidList"/>
    <dgm:cxn modelId="{93F56F02-3C94-431C-BFC7-CFD2BA328EBD}" type="presParOf" srcId="{0521D91B-5C83-4628-8858-FFD5E667C601}" destId="{6A346466-CA08-45D2-8267-A0216DC2979F}" srcOrd="0" destOrd="0" presId="urn:microsoft.com/office/officeart/2018/2/layout/IconVerticalSolidList"/>
    <dgm:cxn modelId="{0F82086C-65A8-489C-AB73-954450E4C0C2}" type="presParOf" srcId="{0521D91B-5C83-4628-8858-FFD5E667C601}" destId="{75161695-91D3-40C2-9FCB-F96809F5F545}" srcOrd="1" destOrd="0" presId="urn:microsoft.com/office/officeart/2018/2/layout/IconVerticalSolidList"/>
    <dgm:cxn modelId="{62745CF5-3D17-45AC-BCF1-8855748EA7FB}" type="presParOf" srcId="{0521D91B-5C83-4628-8858-FFD5E667C601}" destId="{EEE05524-4FDC-4B16-AA0E-08687B32CD49}" srcOrd="2" destOrd="0" presId="urn:microsoft.com/office/officeart/2018/2/layout/IconVerticalSolidList"/>
    <dgm:cxn modelId="{AA983A3E-6116-4C13-BD56-69DD697AEAB7}" type="presParOf" srcId="{0521D91B-5C83-4628-8858-FFD5E667C601}" destId="{24DFF127-23F4-42F5-87FE-81814D0C4E53}" srcOrd="3" destOrd="0" presId="urn:microsoft.com/office/officeart/2018/2/layout/IconVerticalSolidList"/>
    <dgm:cxn modelId="{343D9F07-FF3F-43BF-8F05-311FF3F1AC14}" type="presParOf" srcId="{7E8DB5FC-BAD3-4E56-A5A5-A74179BC4483}" destId="{A7FBB915-3EB2-48A4-91CD-F5615A96DD8C}" srcOrd="7" destOrd="0" presId="urn:microsoft.com/office/officeart/2018/2/layout/IconVerticalSolidList"/>
    <dgm:cxn modelId="{F9AA0702-EBF2-4175-B36D-79D355F7B6D6}" type="presParOf" srcId="{7E8DB5FC-BAD3-4E56-A5A5-A74179BC4483}" destId="{CE8CC2E2-367E-406A-A7E0-7DD417417901}" srcOrd="8" destOrd="0" presId="urn:microsoft.com/office/officeart/2018/2/layout/IconVerticalSolidList"/>
    <dgm:cxn modelId="{658F0577-A062-41B5-BC43-4C6D896D40BE}" type="presParOf" srcId="{CE8CC2E2-367E-406A-A7E0-7DD417417901}" destId="{BC3F86EE-9DA5-475F-9101-F4C9E8389110}" srcOrd="0" destOrd="0" presId="urn:microsoft.com/office/officeart/2018/2/layout/IconVerticalSolidList"/>
    <dgm:cxn modelId="{2EA7DD6C-A14F-4C5C-9C7F-A601060BDEBD}" type="presParOf" srcId="{CE8CC2E2-367E-406A-A7E0-7DD417417901}" destId="{B3B76E35-B140-439A-99B6-6C10814F6A57}" srcOrd="1" destOrd="0" presId="urn:microsoft.com/office/officeart/2018/2/layout/IconVerticalSolidList"/>
    <dgm:cxn modelId="{68143531-E455-43B7-939F-365421EF6B5F}" type="presParOf" srcId="{CE8CC2E2-367E-406A-A7E0-7DD417417901}" destId="{3C60DB5B-CF3F-4226-A2E8-B522D0E174CD}" srcOrd="2" destOrd="0" presId="urn:microsoft.com/office/officeart/2018/2/layout/IconVerticalSolidList"/>
    <dgm:cxn modelId="{F154059F-F446-4D81-8C41-E7F4132FBB9A}" type="presParOf" srcId="{CE8CC2E2-367E-406A-A7E0-7DD417417901}" destId="{6DFAE542-0F6D-4A17-91AB-F43AE8F35FB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8691AAF-22ED-423C-93A8-B55DCAE91876}" type="doc">
      <dgm:prSet loTypeId="urn:microsoft.com/office/officeart/2017/3/layout/DropPinTimeline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E7906DA-63E7-4990-9EA0-6DF983502D55}">
      <dgm:prSet/>
      <dgm:spPr/>
      <dgm:t>
        <a:bodyPr/>
        <a:lstStyle/>
        <a:p>
          <a:pPr>
            <a:defRPr b="1"/>
          </a:pPr>
          <a:r>
            <a:rPr lang="en-US"/>
            <a:t>1949</a:t>
          </a:r>
        </a:p>
      </dgm:t>
    </dgm:pt>
    <dgm:pt modelId="{F4E9F67C-97B5-4676-AC15-4101BD188DF7}" type="parTrans" cxnId="{A911F6B1-1EE8-4A12-A56D-6F8226A103A2}">
      <dgm:prSet/>
      <dgm:spPr/>
      <dgm:t>
        <a:bodyPr/>
        <a:lstStyle/>
        <a:p>
          <a:endParaRPr lang="en-US"/>
        </a:p>
      </dgm:t>
    </dgm:pt>
    <dgm:pt modelId="{8367C57D-2516-441B-8D7A-F41D893AC34A}" type="sibTrans" cxnId="{A911F6B1-1EE8-4A12-A56D-6F8226A103A2}">
      <dgm:prSet/>
      <dgm:spPr/>
      <dgm:t>
        <a:bodyPr/>
        <a:lstStyle/>
        <a:p>
          <a:endParaRPr lang="en-US"/>
        </a:p>
      </dgm:t>
    </dgm:pt>
    <dgm:pt modelId="{AFD20FCF-CBE9-488C-97D1-25A7CC8AF72F}">
      <dgm:prSet/>
      <dgm:spPr/>
      <dgm:t>
        <a:bodyPr/>
        <a:lstStyle/>
        <a:p>
          <a:r>
            <a:rPr lang="en-US"/>
            <a:t>EDVAC (1949) → first true Von Neumann machine.</a:t>
          </a:r>
        </a:p>
      </dgm:t>
    </dgm:pt>
    <dgm:pt modelId="{D56FCAB6-AAF1-40B1-8332-1BF78A5CFC75}" type="parTrans" cxnId="{BB75953C-F3B5-4139-90B9-F8E8DA635FCA}">
      <dgm:prSet/>
      <dgm:spPr/>
      <dgm:t>
        <a:bodyPr/>
        <a:lstStyle/>
        <a:p>
          <a:endParaRPr lang="en-US"/>
        </a:p>
      </dgm:t>
    </dgm:pt>
    <dgm:pt modelId="{E5F5E1F4-D170-4DF9-AB1C-E7AC7FCF0D9F}" type="sibTrans" cxnId="{BB75953C-F3B5-4139-90B9-F8E8DA635FCA}">
      <dgm:prSet/>
      <dgm:spPr/>
      <dgm:t>
        <a:bodyPr/>
        <a:lstStyle/>
        <a:p>
          <a:endParaRPr lang="en-US"/>
        </a:p>
      </dgm:t>
    </dgm:pt>
    <dgm:pt modelId="{1DDE57FD-D92A-45CC-8764-C9F41D9A951E}">
      <dgm:prSet/>
      <dgm:spPr/>
      <dgm:t>
        <a:bodyPr/>
        <a:lstStyle/>
        <a:p>
          <a:pPr>
            <a:defRPr b="1"/>
          </a:pPr>
          <a:r>
            <a:rPr lang="en-US"/>
            <a:t>1951</a:t>
          </a:r>
        </a:p>
      </dgm:t>
    </dgm:pt>
    <dgm:pt modelId="{636A1E9D-0BB4-47DD-8C2E-4A19D6BE5195}" type="parTrans" cxnId="{F7684E40-ED7D-455E-9D46-5BACBD9765B6}">
      <dgm:prSet/>
      <dgm:spPr/>
      <dgm:t>
        <a:bodyPr/>
        <a:lstStyle/>
        <a:p>
          <a:endParaRPr lang="en-US"/>
        </a:p>
      </dgm:t>
    </dgm:pt>
    <dgm:pt modelId="{EA55E2DD-A156-4041-B75E-0714515F2B93}" type="sibTrans" cxnId="{F7684E40-ED7D-455E-9D46-5BACBD9765B6}">
      <dgm:prSet/>
      <dgm:spPr/>
      <dgm:t>
        <a:bodyPr/>
        <a:lstStyle/>
        <a:p>
          <a:endParaRPr lang="en-US"/>
        </a:p>
      </dgm:t>
    </dgm:pt>
    <dgm:pt modelId="{AEDE25D6-3254-49FD-88B4-AF732311B453}">
      <dgm:prSet/>
      <dgm:spPr/>
      <dgm:t>
        <a:bodyPr/>
        <a:lstStyle/>
        <a:p>
          <a:r>
            <a:rPr lang="en-US"/>
            <a:t>UNIVAC I (1951) → first commercial computer.</a:t>
          </a:r>
        </a:p>
      </dgm:t>
    </dgm:pt>
    <dgm:pt modelId="{6B0CC0A5-845D-4FC1-B610-064479729BAE}" type="parTrans" cxnId="{0DCC55DB-5D1C-40AA-ACFC-E595223FF5F5}">
      <dgm:prSet/>
      <dgm:spPr/>
      <dgm:t>
        <a:bodyPr/>
        <a:lstStyle/>
        <a:p>
          <a:endParaRPr lang="en-US"/>
        </a:p>
      </dgm:t>
    </dgm:pt>
    <dgm:pt modelId="{D187D814-E9C5-401F-89DD-11DD60A79A80}" type="sibTrans" cxnId="{0DCC55DB-5D1C-40AA-ACFC-E595223FF5F5}">
      <dgm:prSet/>
      <dgm:spPr/>
      <dgm:t>
        <a:bodyPr/>
        <a:lstStyle/>
        <a:p>
          <a:endParaRPr lang="en-US"/>
        </a:p>
      </dgm:t>
    </dgm:pt>
    <dgm:pt modelId="{6DCCA9C2-577D-4A6E-9742-3232D7AAD61B}">
      <dgm:prSet/>
      <dgm:spPr/>
      <dgm:t>
        <a:bodyPr/>
        <a:lstStyle/>
        <a:p>
          <a:pPr>
            <a:defRPr b="1"/>
          </a:pPr>
          <a:r>
            <a:rPr lang="en-US"/>
            <a:t>1952</a:t>
          </a:r>
        </a:p>
      </dgm:t>
    </dgm:pt>
    <dgm:pt modelId="{5797593E-220B-41D1-8763-A8C9D4AAF13F}" type="parTrans" cxnId="{14ECBB8E-CB1F-4914-B72B-BAEA902F31FB}">
      <dgm:prSet/>
      <dgm:spPr/>
      <dgm:t>
        <a:bodyPr/>
        <a:lstStyle/>
        <a:p>
          <a:endParaRPr lang="en-US"/>
        </a:p>
      </dgm:t>
    </dgm:pt>
    <dgm:pt modelId="{B873D405-6498-482C-9C79-BE94D5F93AA4}" type="sibTrans" cxnId="{14ECBB8E-CB1F-4914-B72B-BAEA902F31FB}">
      <dgm:prSet/>
      <dgm:spPr/>
      <dgm:t>
        <a:bodyPr/>
        <a:lstStyle/>
        <a:p>
          <a:endParaRPr lang="en-US"/>
        </a:p>
      </dgm:t>
    </dgm:pt>
    <dgm:pt modelId="{CD8F4056-1C20-42F9-962C-6DB024797C56}">
      <dgm:prSet/>
      <dgm:spPr/>
      <dgm:t>
        <a:bodyPr/>
        <a:lstStyle/>
        <a:p>
          <a:r>
            <a:rPr lang="en-US"/>
            <a:t>IBM 701 (1952) → first IBM scientific computer.</a:t>
          </a:r>
        </a:p>
      </dgm:t>
    </dgm:pt>
    <dgm:pt modelId="{C789ACA4-158B-403F-8302-AFFFE975F7CB}" type="parTrans" cxnId="{12FC6F05-A456-4973-9378-A21D18C2CAE8}">
      <dgm:prSet/>
      <dgm:spPr/>
      <dgm:t>
        <a:bodyPr/>
        <a:lstStyle/>
        <a:p>
          <a:endParaRPr lang="en-US"/>
        </a:p>
      </dgm:t>
    </dgm:pt>
    <dgm:pt modelId="{C30A56F3-66BA-4304-BA9C-AD289AFFF96B}" type="sibTrans" cxnId="{12FC6F05-A456-4973-9378-A21D18C2CAE8}">
      <dgm:prSet/>
      <dgm:spPr/>
      <dgm:t>
        <a:bodyPr/>
        <a:lstStyle/>
        <a:p>
          <a:endParaRPr lang="en-US"/>
        </a:p>
      </dgm:t>
    </dgm:pt>
    <dgm:pt modelId="{5050CEE1-96A1-4939-9C78-A8F2D3A3815B}" type="pres">
      <dgm:prSet presAssocID="{68691AAF-22ED-423C-93A8-B55DCAE91876}" presName="root" presStyleCnt="0">
        <dgm:presLayoutVars>
          <dgm:chMax/>
          <dgm:chPref/>
          <dgm:animLvl val="lvl"/>
        </dgm:presLayoutVars>
      </dgm:prSet>
      <dgm:spPr/>
    </dgm:pt>
    <dgm:pt modelId="{6A296AFE-3EDC-4615-8DD1-2EF21F4B0E99}" type="pres">
      <dgm:prSet presAssocID="{68691AAF-22ED-423C-93A8-B55DCAE9187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2FFE2F7E-A652-4C63-82A1-5B906610BDCC}" type="pres">
      <dgm:prSet presAssocID="{68691AAF-22ED-423C-93A8-B55DCAE91876}" presName="nodes" presStyleCnt="0">
        <dgm:presLayoutVars>
          <dgm:chMax/>
          <dgm:chPref/>
          <dgm:animLvl val="lvl"/>
        </dgm:presLayoutVars>
      </dgm:prSet>
      <dgm:spPr/>
    </dgm:pt>
    <dgm:pt modelId="{DD52EACF-2CB9-4041-84E1-FAC9142D5BA8}" type="pres">
      <dgm:prSet presAssocID="{4E7906DA-63E7-4990-9EA0-6DF983502D55}" presName="composite" presStyleCnt="0"/>
      <dgm:spPr/>
    </dgm:pt>
    <dgm:pt modelId="{14C86B14-9247-4AD9-BD73-0F80826498E3}" type="pres">
      <dgm:prSet presAssocID="{4E7906DA-63E7-4990-9EA0-6DF983502D55}" presName="ConnectorPoint" presStyleLbl="lnNode1" presStyleIdx="0" presStyleCnt="3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4A3CC0CB-5F9F-4970-95BB-C772CBE8511B}" type="pres">
      <dgm:prSet presAssocID="{4E7906DA-63E7-4990-9EA0-6DF983502D55}" presName="DropPinPlaceHolder" presStyleCnt="0"/>
      <dgm:spPr/>
    </dgm:pt>
    <dgm:pt modelId="{77E6AF2E-22BD-4630-8E22-B35794C8E389}" type="pres">
      <dgm:prSet presAssocID="{4E7906DA-63E7-4990-9EA0-6DF983502D55}" presName="DropPin" presStyleLbl="alignNode1" presStyleIdx="0" presStyleCnt="3"/>
      <dgm:spPr/>
    </dgm:pt>
    <dgm:pt modelId="{F5E6388A-6BCA-4C30-BC3B-DD84032F84C1}" type="pres">
      <dgm:prSet presAssocID="{4E7906DA-63E7-4990-9EA0-6DF983502D55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53E52F53-5CF0-4FFC-B52B-30C9200D2E28}" type="pres">
      <dgm:prSet presAssocID="{4E7906DA-63E7-4990-9EA0-6DF983502D55}" presName="L2TextContainer" presStyleLbl="revTx" presStyleIdx="0" presStyleCnt="6">
        <dgm:presLayoutVars>
          <dgm:bulletEnabled val="1"/>
        </dgm:presLayoutVars>
      </dgm:prSet>
      <dgm:spPr/>
    </dgm:pt>
    <dgm:pt modelId="{73FE5A4F-4FE0-4768-A74E-3851670A4EF1}" type="pres">
      <dgm:prSet presAssocID="{4E7906DA-63E7-4990-9EA0-6DF983502D55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078B298B-4FB9-49AF-88EF-899E6138EFF2}" type="pres">
      <dgm:prSet presAssocID="{4E7906DA-63E7-4990-9EA0-6DF983502D55}" presName="ConnectLine" presStyleLbl="sibTrans1D1" presStyleIdx="0" presStyleCnt="3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1DD01E5-938E-42E2-922A-80A4EC62A5BB}" type="pres">
      <dgm:prSet presAssocID="{4E7906DA-63E7-4990-9EA0-6DF983502D55}" presName="EmptyPlaceHolder" presStyleCnt="0"/>
      <dgm:spPr/>
    </dgm:pt>
    <dgm:pt modelId="{0A078ABA-3D1C-491E-9EA7-B495941BBA29}" type="pres">
      <dgm:prSet presAssocID="{8367C57D-2516-441B-8D7A-F41D893AC34A}" presName="spaceBetweenRectangles" presStyleCnt="0"/>
      <dgm:spPr/>
    </dgm:pt>
    <dgm:pt modelId="{1441BC46-A782-4697-A611-79EC8C01ECEA}" type="pres">
      <dgm:prSet presAssocID="{1DDE57FD-D92A-45CC-8764-C9F41D9A951E}" presName="composite" presStyleCnt="0"/>
      <dgm:spPr/>
    </dgm:pt>
    <dgm:pt modelId="{DD386CDB-D87A-4708-98C0-4FD16D9F9E33}" type="pres">
      <dgm:prSet presAssocID="{1DDE57FD-D92A-45CC-8764-C9F41D9A951E}" presName="ConnectorPoint" presStyleLbl="lnNode1" presStyleIdx="1" presStyleCnt="3"/>
      <dgm:spPr>
        <a:solidFill>
          <a:schemeClr val="accent2">
            <a:hueOff val="-727682"/>
            <a:satOff val="-41964"/>
            <a:lumOff val="431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E3BBC112-2A39-42F9-9B8F-719A0AC2BC29}" type="pres">
      <dgm:prSet presAssocID="{1DDE57FD-D92A-45CC-8764-C9F41D9A951E}" presName="DropPinPlaceHolder" presStyleCnt="0"/>
      <dgm:spPr/>
    </dgm:pt>
    <dgm:pt modelId="{F97A340D-FA83-4870-8947-92AB78B769AC}" type="pres">
      <dgm:prSet presAssocID="{1DDE57FD-D92A-45CC-8764-C9F41D9A951E}" presName="DropPin" presStyleLbl="alignNode1" presStyleIdx="1" presStyleCnt="3"/>
      <dgm:spPr/>
    </dgm:pt>
    <dgm:pt modelId="{76676FCE-BF08-4FDC-86C1-6BE9200D8D7E}" type="pres">
      <dgm:prSet presAssocID="{1DDE57FD-D92A-45CC-8764-C9F41D9A951E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619A6C5-4507-48CB-B351-7E0BCDDFBC17}" type="pres">
      <dgm:prSet presAssocID="{1DDE57FD-D92A-45CC-8764-C9F41D9A951E}" presName="L2TextContainer" presStyleLbl="revTx" presStyleIdx="2" presStyleCnt="6">
        <dgm:presLayoutVars>
          <dgm:bulletEnabled val="1"/>
        </dgm:presLayoutVars>
      </dgm:prSet>
      <dgm:spPr/>
    </dgm:pt>
    <dgm:pt modelId="{ED890C60-6D1E-44BD-A698-C0704A8D73AA}" type="pres">
      <dgm:prSet presAssocID="{1DDE57FD-D92A-45CC-8764-C9F41D9A951E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865E8215-8F52-4273-A72D-7E44C8CD19B7}" type="pres">
      <dgm:prSet presAssocID="{1DDE57FD-D92A-45CC-8764-C9F41D9A951E}" presName="ConnectLine" presStyleLbl="sibTrans1D1" presStyleIdx="1" presStyleCnt="3"/>
      <dgm:spPr>
        <a:noFill/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dash"/>
          <a:miter lim="800000"/>
        </a:ln>
        <a:effectLst/>
      </dgm:spPr>
    </dgm:pt>
    <dgm:pt modelId="{1C7492A7-5A5C-49D7-80C1-58BEC6D24C9F}" type="pres">
      <dgm:prSet presAssocID="{1DDE57FD-D92A-45CC-8764-C9F41D9A951E}" presName="EmptyPlaceHolder" presStyleCnt="0"/>
      <dgm:spPr/>
    </dgm:pt>
    <dgm:pt modelId="{22366E7E-F3A7-4A84-966B-B4F208AE3714}" type="pres">
      <dgm:prSet presAssocID="{EA55E2DD-A156-4041-B75E-0714515F2B93}" presName="spaceBetweenRectangles" presStyleCnt="0"/>
      <dgm:spPr/>
    </dgm:pt>
    <dgm:pt modelId="{88E4E2FF-F3FA-41CE-986A-25DB644F76DA}" type="pres">
      <dgm:prSet presAssocID="{6DCCA9C2-577D-4A6E-9742-3232D7AAD61B}" presName="composite" presStyleCnt="0"/>
      <dgm:spPr/>
    </dgm:pt>
    <dgm:pt modelId="{FDAC82F5-4237-49EC-BA87-5E5D0DC8108E}" type="pres">
      <dgm:prSet presAssocID="{6DCCA9C2-577D-4A6E-9742-3232D7AAD61B}" presName="ConnectorPoint" presStyleLbl="lnNode1" presStyleIdx="2" presStyleCnt="3"/>
      <dgm:spPr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94E277AD-3421-47AB-8813-76C36BF0A6AB}" type="pres">
      <dgm:prSet presAssocID="{6DCCA9C2-577D-4A6E-9742-3232D7AAD61B}" presName="DropPinPlaceHolder" presStyleCnt="0"/>
      <dgm:spPr/>
    </dgm:pt>
    <dgm:pt modelId="{DAF020AA-18B9-4CA2-B689-878DC7D21254}" type="pres">
      <dgm:prSet presAssocID="{6DCCA9C2-577D-4A6E-9742-3232D7AAD61B}" presName="DropPin" presStyleLbl="alignNode1" presStyleIdx="2" presStyleCnt="3"/>
      <dgm:spPr/>
    </dgm:pt>
    <dgm:pt modelId="{307620E0-687A-4AC5-AC43-CF48809A1360}" type="pres">
      <dgm:prSet presAssocID="{6DCCA9C2-577D-4A6E-9742-3232D7AAD61B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1666A42D-77E5-4025-AE08-B60FB4F9311E}" type="pres">
      <dgm:prSet presAssocID="{6DCCA9C2-577D-4A6E-9742-3232D7AAD61B}" presName="L2TextContainer" presStyleLbl="revTx" presStyleIdx="4" presStyleCnt="6">
        <dgm:presLayoutVars>
          <dgm:bulletEnabled val="1"/>
        </dgm:presLayoutVars>
      </dgm:prSet>
      <dgm:spPr/>
    </dgm:pt>
    <dgm:pt modelId="{67C6DD54-EB4A-4038-A305-4A71BBBF9A92}" type="pres">
      <dgm:prSet presAssocID="{6DCCA9C2-577D-4A6E-9742-3232D7AAD61B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E78DBACA-7C21-47BE-95A7-30B167A81685}" type="pres">
      <dgm:prSet presAssocID="{6DCCA9C2-577D-4A6E-9742-3232D7AAD61B}" presName="ConnectLine" presStyleLbl="sibTrans1D1" presStyleIdx="2" presStyleCnt="3"/>
      <dgm:spPr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gm:spPr>
    </dgm:pt>
    <dgm:pt modelId="{84E17837-BDBB-43ED-BCEB-466A126AA75D}" type="pres">
      <dgm:prSet presAssocID="{6DCCA9C2-577D-4A6E-9742-3232D7AAD61B}" presName="EmptyPlaceHolder" presStyleCnt="0"/>
      <dgm:spPr/>
    </dgm:pt>
  </dgm:ptLst>
  <dgm:cxnLst>
    <dgm:cxn modelId="{12FC6F05-A456-4973-9378-A21D18C2CAE8}" srcId="{6DCCA9C2-577D-4A6E-9742-3232D7AAD61B}" destId="{CD8F4056-1C20-42F9-962C-6DB024797C56}" srcOrd="0" destOrd="0" parTransId="{C789ACA4-158B-403F-8302-AFFFE975F7CB}" sibTransId="{C30A56F3-66BA-4304-BA9C-AD289AFFF96B}"/>
    <dgm:cxn modelId="{7E803327-45F5-44D4-A379-30D21389A033}" type="presOf" srcId="{68691AAF-22ED-423C-93A8-B55DCAE91876}" destId="{5050CEE1-96A1-4939-9C78-A8F2D3A3815B}" srcOrd="0" destOrd="0" presId="urn:microsoft.com/office/officeart/2017/3/layout/DropPinTimeline"/>
    <dgm:cxn modelId="{DBFD6331-6769-44A7-8887-9D345CD1C665}" type="presOf" srcId="{6DCCA9C2-577D-4A6E-9742-3232D7AAD61B}" destId="{67C6DD54-EB4A-4038-A305-4A71BBBF9A92}" srcOrd="0" destOrd="0" presId="urn:microsoft.com/office/officeart/2017/3/layout/DropPinTimeline"/>
    <dgm:cxn modelId="{BB75953C-F3B5-4139-90B9-F8E8DA635FCA}" srcId="{4E7906DA-63E7-4990-9EA0-6DF983502D55}" destId="{AFD20FCF-CBE9-488C-97D1-25A7CC8AF72F}" srcOrd="0" destOrd="0" parTransId="{D56FCAB6-AAF1-40B1-8332-1BF78A5CFC75}" sibTransId="{E5F5E1F4-D170-4DF9-AB1C-E7AC7FCF0D9F}"/>
    <dgm:cxn modelId="{F7684E40-ED7D-455E-9D46-5BACBD9765B6}" srcId="{68691AAF-22ED-423C-93A8-B55DCAE91876}" destId="{1DDE57FD-D92A-45CC-8764-C9F41D9A951E}" srcOrd="1" destOrd="0" parTransId="{636A1E9D-0BB4-47DD-8C2E-4A19D6BE5195}" sibTransId="{EA55E2DD-A156-4041-B75E-0714515F2B93}"/>
    <dgm:cxn modelId="{AB5B5270-655A-4FE8-8242-3F44C55944A6}" type="presOf" srcId="{4E7906DA-63E7-4990-9EA0-6DF983502D55}" destId="{73FE5A4F-4FE0-4768-A74E-3851670A4EF1}" srcOrd="0" destOrd="0" presId="urn:microsoft.com/office/officeart/2017/3/layout/DropPinTimeline"/>
    <dgm:cxn modelId="{A05EAD87-0ED1-44E3-A5DF-C4E58C1FEED9}" type="presOf" srcId="{1DDE57FD-D92A-45CC-8764-C9F41D9A951E}" destId="{ED890C60-6D1E-44BD-A698-C0704A8D73AA}" srcOrd="0" destOrd="0" presId="urn:microsoft.com/office/officeart/2017/3/layout/DropPinTimeline"/>
    <dgm:cxn modelId="{7C548F88-1036-49ED-9E86-9B9E90CFD07E}" type="presOf" srcId="{CD8F4056-1C20-42F9-962C-6DB024797C56}" destId="{1666A42D-77E5-4025-AE08-B60FB4F9311E}" srcOrd="0" destOrd="0" presId="urn:microsoft.com/office/officeart/2017/3/layout/DropPinTimeline"/>
    <dgm:cxn modelId="{14ECBB8E-CB1F-4914-B72B-BAEA902F31FB}" srcId="{68691AAF-22ED-423C-93A8-B55DCAE91876}" destId="{6DCCA9C2-577D-4A6E-9742-3232D7AAD61B}" srcOrd="2" destOrd="0" parTransId="{5797593E-220B-41D1-8763-A8C9D4AAF13F}" sibTransId="{B873D405-6498-482C-9C79-BE94D5F93AA4}"/>
    <dgm:cxn modelId="{2CF218A3-361C-4BE7-A95C-24DF20F39275}" type="presOf" srcId="{AEDE25D6-3254-49FD-88B4-AF732311B453}" destId="{D619A6C5-4507-48CB-B351-7E0BCDDFBC17}" srcOrd="0" destOrd="0" presId="urn:microsoft.com/office/officeart/2017/3/layout/DropPinTimeline"/>
    <dgm:cxn modelId="{A883BCB0-DE7D-4869-8D30-E4CBEC10B3F0}" type="presOf" srcId="{AFD20FCF-CBE9-488C-97D1-25A7CC8AF72F}" destId="{53E52F53-5CF0-4FFC-B52B-30C9200D2E28}" srcOrd="0" destOrd="0" presId="urn:microsoft.com/office/officeart/2017/3/layout/DropPinTimeline"/>
    <dgm:cxn modelId="{A911F6B1-1EE8-4A12-A56D-6F8226A103A2}" srcId="{68691AAF-22ED-423C-93A8-B55DCAE91876}" destId="{4E7906DA-63E7-4990-9EA0-6DF983502D55}" srcOrd="0" destOrd="0" parTransId="{F4E9F67C-97B5-4676-AC15-4101BD188DF7}" sibTransId="{8367C57D-2516-441B-8D7A-F41D893AC34A}"/>
    <dgm:cxn modelId="{0DCC55DB-5D1C-40AA-ACFC-E595223FF5F5}" srcId="{1DDE57FD-D92A-45CC-8764-C9F41D9A951E}" destId="{AEDE25D6-3254-49FD-88B4-AF732311B453}" srcOrd="0" destOrd="0" parTransId="{6B0CC0A5-845D-4FC1-B610-064479729BAE}" sibTransId="{D187D814-E9C5-401F-89DD-11DD60A79A80}"/>
    <dgm:cxn modelId="{6C9B6C30-CE24-40A6-8F8A-D0E06700C468}" type="presParOf" srcId="{5050CEE1-96A1-4939-9C78-A8F2D3A3815B}" destId="{6A296AFE-3EDC-4615-8DD1-2EF21F4B0E99}" srcOrd="0" destOrd="0" presId="urn:microsoft.com/office/officeart/2017/3/layout/DropPinTimeline"/>
    <dgm:cxn modelId="{E174782D-E610-4AD6-910E-F13CEB601841}" type="presParOf" srcId="{5050CEE1-96A1-4939-9C78-A8F2D3A3815B}" destId="{2FFE2F7E-A652-4C63-82A1-5B906610BDCC}" srcOrd="1" destOrd="0" presId="urn:microsoft.com/office/officeart/2017/3/layout/DropPinTimeline"/>
    <dgm:cxn modelId="{A35DA606-BD7E-496F-A0DA-7A192514015B}" type="presParOf" srcId="{2FFE2F7E-A652-4C63-82A1-5B906610BDCC}" destId="{DD52EACF-2CB9-4041-84E1-FAC9142D5BA8}" srcOrd="0" destOrd="0" presId="urn:microsoft.com/office/officeart/2017/3/layout/DropPinTimeline"/>
    <dgm:cxn modelId="{98625AD1-9F7A-4B21-8516-6EEC06DA30F0}" type="presParOf" srcId="{DD52EACF-2CB9-4041-84E1-FAC9142D5BA8}" destId="{14C86B14-9247-4AD9-BD73-0F80826498E3}" srcOrd="0" destOrd="0" presId="urn:microsoft.com/office/officeart/2017/3/layout/DropPinTimeline"/>
    <dgm:cxn modelId="{D78263D4-7F61-487B-930E-9009EC81F987}" type="presParOf" srcId="{DD52EACF-2CB9-4041-84E1-FAC9142D5BA8}" destId="{4A3CC0CB-5F9F-4970-95BB-C772CBE8511B}" srcOrd="1" destOrd="0" presId="urn:microsoft.com/office/officeart/2017/3/layout/DropPinTimeline"/>
    <dgm:cxn modelId="{71475762-3CEE-471C-8FC6-620C00433B38}" type="presParOf" srcId="{4A3CC0CB-5F9F-4970-95BB-C772CBE8511B}" destId="{77E6AF2E-22BD-4630-8E22-B35794C8E389}" srcOrd="0" destOrd="0" presId="urn:microsoft.com/office/officeart/2017/3/layout/DropPinTimeline"/>
    <dgm:cxn modelId="{79EEF7D8-95E6-4BA2-8387-CA0BE3B7E36A}" type="presParOf" srcId="{4A3CC0CB-5F9F-4970-95BB-C772CBE8511B}" destId="{F5E6388A-6BCA-4C30-BC3B-DD84032F84C1}" srcOrd="1" destOrd="0" presId="urn:microsoft.com/office/officeart/2017/3/layout/DropPinTimeline"/>
    <dgm:cxn modelId="{9AC8319F-AED9-4056-8F69-26F6BADEA8C6}" type="presParOf" srcId="{DD52EACF-2CB9-4041-84E1-FAC9142D5BA8}" destId="{53E52F53-5CF0-4FFC-B52B-30C9200D2E28}" srcOrd="2" destOrd="0" presId="urn:microsoft.com/office/officeart/2017/3/layout/DropPinTimeline"/>
    <dgm:cxn modelId="{3521E1D1-1B04-4F94-AB32-D6A7802D2837}" type="presParOf" srcId="{DD52EACF-2CB9-4041-84E1-FAC9142D5BA8}" destId="{73FE5A4F-4FE0-4768-A74E-3851670A4EF1}" srcOrd="3" destOrd="0" presId="urn:microsoft.com/office/officeart/2017/3/layout/DropPinTimeline"/>
    <dgm:cxn modelId="{E79D12E5-3186-45FE-8382-F9D815512FC1}" type="presParOf" srcId="{DD52EACF-2CB9-4041-84E1-FAC9142D5BA8}" destId="{078B298B-4FB9-49AF-88EF-899E6138EFF2}" srcOrd="4" destOrd="0" presId="urn:microsoft.com/office/officeart/2017/3/layout/DropPinTimeline"/>
    <dgm:cxn modelId="{97F73D72-C1B8-4021-9DE8-E004C6ADEFC1}" type="presParOf" srcId="{DD52EACF-2CB9-4041-84E1-FAC9142D5BA8}" destId="{91DD01E5-938E-42E2-922A-80A4EC62A5BB}" srcOrd="5" destOrd="0" presId="urn:microsoft.com/office/officeart/2017/3/layout/DropPinTimeline"/>
    <dgm:cxn modelId="{965B9C64-9012-449D-BE47-AD593EEBA495}" type="presParOf" srcId="{2FFE2F7E-A652-4C63-82A1-5B906610BDCC}" destId="{0A078ABA-3D1C-491E-9EA7-B495941BBA29}" srcOrd="1" destOrd="0" presId="urn:microsoft.com/office/officeart/2017/3/layout/DropPinTimeline"/>
    <dgm:cxn modelId="{C37572F1-F4FA-44B9-98F9-A950126140E2}" type="presParOf" srcId="{2FFE2F7E-A652-4C63-82A1-5B906610BDCC}" destId="{1441BC46-A782-4697-A611-79EC8C01ECEA}" srcOrd="2" destOrd="0" presId="urn:microsoft.com/office/officeart/2017/3/layout/DropPinTimeline"/>
    <dgm:cxn modelId="{D4406669-CCC1-4832-8D58-4C83D872618D}" type="presParOf" srcId="{1441BC46-A782-4697-A611-79EC8C01ECEA}" destId="{DD386CDB-D87A-4708-98C0-4FD16D9F9E33}" srcOrd="0" destOrd="0" presId="urn:microsoft.com/office/officeart/2017/3/layout/DropPinTimeline"/>
    <dgm:cxn modelId="{40BE9143-F435-46E8-ACCF-E265D264831D}" type="presParOf" srcId="{1441BC46-A782-4697-A611-79EC8C01ECEA}" destId="{E3BBC112-2A39-42F9-9B8F-719A0AC2BC29}" srcOrd="1" destOrd="0" presId="urn:microsoft.com/office/officeart/2017/3/layout/DropPinTimeline"/>
    <dgm:cxn modelId="{355717F8-FD71-4A40-860C-46B2BA467495}" type="presParOf" srcId="{E3BBC112-2A39-42F9-9B8F-719A0AC2BC29}" destId="{F97A340D-FA83-4870-8947-92AB78B769AC}" srcOrd="0" destOrd="0" presId="urn:microsoft.com/office/officeart/2017/3/layout/DropPinTimeline"/>
    <dgm:cxn modelId="{63C1F923-68AA-4E39-BFB9-557C410FC159}" type="presParOf" srcId="{E3BBC112-2A39-42F9-9B8F-719A0AC2BC29}" destId="{76676FCE-BF08-4FDC-86C1-6BE9200D8D7E}" srcOrd="1" destOrd="0" presId="urn:microsoft.com/office/officeart/2017/3/layout/DropPinTimeline"/>
    <dgm:cxn modelId="{D9343CDB-8F96-4ED0-96B1-578DAAA98E4D}" type="presParOf" srcId="{1441BC46-A782-4697-A611-79EC8C01ECEA}" destId="{D619A6C5-4507-48CB-B351-7E0BCDDFBC17}" srcOrd="2" destOrd="0" presId="urn:microsoft.com/office/officeart/2017/3/layout/DropPinTimeline"/>
    <dgm:cxn modelId="{A6834BB7-28B9-4759-AC31-9EE4203E0898}" type="presParOf" srcId="{1441BC46-A782-4697-A611-79EC8C01ECEA}" destId="{ED890C60-6D1E-44BD-A698-C0704A8D73AA}" srcOrd="3" destOrd="0" presId="urn:microsoft.com/office/officeart/2017/3/layout/DropPinTimeline"/>
    <dgm:cxn modelId="{0EE5D3D9-5657-41F5-98F5-80674C0167B2}" type="presParOf" srcId="{1441BC46-A782-4697-A611-79EC8C01ECEA}" destId="{865E8215-8F52-4273-A72D-7E44C8CD19B7}" srcOrd="4" destOrd="0" presId="urn:microsoft.com/office/officeart/2017/3/layout/DropPinTimeline"/>
    <dgm:cxn modelId="{9947A071-668B-44F4-889B-3B0771C52ADE}" type="presParOf" srcId="{1441BC46-A782-4697-A611-79EC8C01ECEA}" destId="{1C7492A7-5A5C-49D7-80C1-58BEC6D24C9F}" srcOrd="5" destOrd="0" presId="urn:microsoft.com/office/officeart/2017/3/layout/DropPinTimeline"/>
    <dgm:cxn modelId="{C755B674-4BD2-4A7C-BC3D-526F3EF22AA5}" type="presParOf" srcId="{2FFE2F7E-A652-4C63-82A1-5B906610BDCC}" destId="{22366E7E-F3A7-4A84-966B-B4F208AE3714}" srcOrd="3" destOrd="0" presId="urn:microsoft.com/office/officeart/2017/3/layout/DropPinTimeline"/>
    <dgm:cxn modelId="{55E56CF4-08AE-4C62-B414-C5A96C684925}" type="presParOf" srcId="{2FFE2F7E-A652-4C63-82A1-5B906610BDCC}" destId="{88E4E2FF-F3FA-41CE-986A-25DB644F76DA}" srcOrd="4" destOrd="0" presId="urn:microsoft.com/office/officeart/2017/3/layout/DropPinTimeline"/>
    <dgm:cxn modelId="{185E84FF-9BF5-4AF3-966E-3BA1BE50DAF4}" type="presParOf" srcId="{88E4E2FF-F3FA-41CE-986A-25DB644F76DA}" destId="{FDAC82F5-4237-49EC-BA87-5E5D0DC8108E}" srcOrd="0" destOrd="0" presId="urn:microsoft.com/office/officeart/2017/3/layout/DropPinTimeline"/>
    <dgm:cxn modelId="{AD05C4A1-FAC9-4622-8C2A-03319F620F73}" type="presParOf" srcId="{88E4E2FF-F3FA-41CE-986A-25DB644F76DA}" destId="{94E277AD-3421-47AB-8813-76C36BF0A6AB}" srcOrd="1" destOrd="0" presId="urn:microsoft.com/office/officeart/2017/3/layout/DropPinTimeline"/>
    <dgm:cxn modelId="{E5169ABA-2B44-4969-BF81-53F760500240}" type="presParOf" srcId="{94E277AD-3421-47AB-8813-76C36BF0A6AB}" destId="{DAF020AA-18B9-4CA2-B689-878DC7D21254}" srcOrd="0" destOrd="0" presId="urn:microsoft.com/office/officeart/2017/3/layout/DropPinTimeline"/>
    <dgm:cxn modelId="{189C5CF8-9760-489D-AA9F-906F0668058F}" type="presParOf" srcId="{94E277AD-3421-47AB-8813-76C36BF0A6AB}" destId="{307620E0-687A-4AC5-AC43-CF48809A1360}" srcOrd="1" destOrd="0" presId="urn:microsoft.com/office/officeart/2017/3/layout/DropPinTimeline"/>
    <dgm:cxn modelId="{A998865F-5E29-4ED6-9A5B-E75AA91BF6D6}" type="presParOf" srcId="{88E4E2FF-F3FA-41CE-986A-25DB644F76DA}" destId="{1666A42D-77E5-4025-AE08-B60FB4F9311E}" srcOrd="2" destOrd="0" presId="urn:microsoft.com/office/officeart/2017/3/layout/DropPinTimeline"/>
    <dgm:cxn modelId="{68EBBE44-BB37-4006-B52F-F25E7A2D3261}" type="presParOf" srcId="{88E4E2FF-F3FA-41CE-986A-25DB644F76DA}" destId="{67C6DD54-EB4A-4038-A305-4A71BBBF9A92}" srcOrd="3" destOrd="0" presId="urn:microsoft.com/office/officeart/2017/3/layout/DropPinTimeline"/>
    <dgm:cxn modelId="{8F4C9462-B972-4C46-BE36-126BB0D9BBB3}" type="presParOf" srcId="{88E4E2FF-F3FA-41CE-986A-25DB644F76DA}" destId="{E78DBACA-7C21-47BE-95A7-30B167A81685}" srcOrd="4" destOrd="0" presId="urn:microsoft.com/office/officeart/2017/3/layout/DropPinTimeline"/>
    <dgm:cxn modelId="{6CE16ACF-4FBF-4C0C-A160-73FC77B3A157}" type="presParOf" srcId="{88E4E2FF-F3FA-41CE-986A-25DB644F76DA}" destId="{84E17837-BDBB-43ED-BCEB-466A126AA75D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2997B92-04A2-4474-BC4A-946280B6D18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1C6058F-01D5-45EC-85F1-2DA5E2B4BB98}">
      <dgm:prSet/>
      <dgm:spPr/>
      <dgm:t>
        <a:bodyPr/>
        <a:lstStyle/>
        <a:p>
          <a:r>
            <a:rPr lang="en-PK" b="1" i="0" baseline="0"/>
            <a:t>Proposed by:</a:t>
          </a:r>
          <a:r>
            <a:rPr lang="en-PK" b="0" i="0" baseline="0"/>
            <a:t> Gordon Moore (Intel, 1965)</a:t>
          </a:r>
          <a:endParaRPr lang="en-US"/>
        </a:p>
      </dgm:t>
    </dgm:pt>
    <dgm:pt modelId="{68F0F0E5-D467-41FE-8D8D-4259E7230253}" type="parTrans" cxnId="{033449EE-6CCD-4B0C-B61D-B75D62FF4038}">
      <dgm:prSet/>
      <dgm:spPr/>
      <dgm:t>
        <a:bodyPr/>
        <a:lstStyle/>
        <a:p>
          <a:endParaRPr lang="en-US"/>
        </a:p>
      </dgm:t>
    </dgm:pt>
    <dgm:pt modelId="{6C0148EF-4633-48E5-A422-FE25D11B6E0B}" type="sibTrans" cxnId="{033449EE-6CCD-4B0C-B61D-B75D62FF4038}">
      <dgm:prSet/>
      <dgm:spPr/>
      <dgm:t>
        <a:bodyPr/>
        <a:lstStyle/>
        <a:p>
          <a:endParaRPr lang="en-US"/>
        </a:p>
      </dgm:t>
    </dgm:pt>
    <dgm:pt modelId="{C565A142-A802-48C9-9B2A-54CB70AC85B9}">
      <dgm:prSet/>
      <dgm:spPr/>
      <dgm:t>
        <a:bodyPr/>
        <a:lstStyle/>
        <a:p>
          <a:r>
            <a:rPr lang="en-PK" b="1" i="0" baseline="0"/>
            <a:t>Statement:</a:t>
          </a:r>
          <a:r>
            <a:rPr lang="en-US"/>
            <a:t> </a:t>
          </a:r>
          <a:r>
            <a:rPr lang="en-PK" b="0" i="1" baseline="0"/>
            <a:t>Transistor count on a chip doubles every ~18–24 months, while cost per transistor halves.</a:t>
          </a:r>
          <a:endParaRPr lang="en-US"/>
        </a:p>
      </dgm:t>
    </dgm:pt>
    <dgm:pt modelId="{D15143D2-7551-4F24-8412-85076B2987FB}" type="parTrans" cxnId="{CBA2DBD7-4C92-4A81-9031-1E18EB5B49AA}">
      <dgm:prSet/>
      <dgm:spPr/>
      <dgm:t>
        <a:bodyPr/>
        <a:lstStyle/>
        <a:p>
          <a:endParaRPr lang="en-US"/>
        </a:p>
      </dgm:t>
    </dgm:pt>
    <dgm:pt modelId="{7D1BA78F-51BD-4202-A773-CFF813106909}" type="sibTrans" cxnId="{CBA2DBD7-4C92-4A81-9031-1E18EB5B49AA}">
      <dgm:prSet/>
      <dgm:spPr/>
      <dgm:t>
        <a:bodyPr/>
        <a:lstStyle/>
        <a:p>
          <a:endParaRPr lang="en-US"/>
        </a:p>
      </dgm:t>
    </dgm:pt>
    <dgm:pt modelId="{B2C38455-6517-421A-B81F-E8A0F2826CEE}">
      <dgm:prSet/>
      <dgm:spPr/>
      <dgm:t>
        <a:bodyPr/>
        <a:lstStyle/>
        <a:p>
          <a:r>
            <a:rPr lang="en-PK"/>
            <a:t>Faster &amp; cheaper computers</a:t>
          </a:r>
          <a:endParaRPr lang="en-US"/>
        </a:p>
      </dgm:t>
    </dgm:pt>
    <dgm:pt modelId="{69CD0447-AF96-4D80-887E-DA6803C13678}" type="parTrans" cxnId="{C6D86A17-EA6F-4200-939F-76E1AE4B5840}">
      <dgm:prSet/>
      <dgm:spPr/>
      <dgm:t>
        <a:bodyPr/>
        <a:lstStyle/>
        <a:p>
          <a:endParaRPr lang="en-US"/>
        </a:p>
      </dgm:t>
    </dgm:pt>
    <dgm:pt modelId="{202691B2-8DBB-4BBC-88E0-D5820C794851}" type="sibTrans" cxnId="{C6D86A17-EA6F-4200-939F-76E1AE4B5840}">
      <dgm:prSet/>
      <dgm:spPr/>
      <dgm:t>
        <a:bodyPr/>
        <a:lstStyle/>
        <a:p>
          <a:endParaRPr lang="en-US"/>
        </a:p>
      </dgm:t>
    </dgm:pt>
    <dgm:pt modelId="{747C12C5-D46F-4A50-9E23-E59009645CFE}">
      <dgm:prSet/>
      <dgm:spPr/>
      <dgm:t>
        <a:bodyPr/>
        <a:lstStyle/>
        <a:p>
          <a:r>
            <a:rPr lang="en-PK"/>
            <a:t>Smaller devices (miniaturization)</a:t>
          </a:r>
          <a:endParaRPr lang="en-US"/>
        </a:p>
      </dgm:t>
    </dgm:pt>
    <dgm:pt modelId="{B2A6EF1F-9B70-4920-B664-2CA2D7A4D7FB}" type="parTrans" cxnId="{29D2412D-3228-48E8-AA12-464AC14ABFFF}">
      <dgm:prSet/>
      <dgm:spPr/>
      <dgm:t>
        <a:bodyPr/>
        <a:lstStyle/>
        <a:p>
          <a:endParaRPr lang="en-US"/>
        </a:p>
      </dgm:t>
    </dgm:pt>
    <dgm:pt modelId="{068CCC62-C43A-464E-AF18-1056F28D3AB9}" type="sibTrans" cxnId="{29D2412D-3228-48E8-AA12-464AC14ABFFF}">
      <dgm:prSet/>
      <dgm:spPr/>
      <dgm:t>
        <a:bodyPr/>
        <a:lstStyle/>
        <a:p>
          <a:endParaRPr lang="en-US"/>
        </a:p>
      </dgm:t>
    </dgm:pt>
    <dgm:pt modelId="{FE01FE85-BE84-43A5-AE34-4D0B463B6824}">
      <dgm:prSet/>
      <dgm:spPr/>
      <dgm:t>
        <a:bodyPr/>
        <a:lstStyle/>
        <a:p>
          <a:r>
            <a:rPr lang="en-PK"/>
            <a:t>Growth of PCs, smartphones, AI</a:t>
          </a:r>
          <a:endParaRPr lang="en-US"/>
        </a:p>
      </dgm:t>
    </dgm:pt>
    <dgm:pt modelId="{94EF24C7-1D20-4C8F-9AC7-0BDFF1707CC0}" type="parTrans" cxnId="{689245EE-7406-46EF-852E-1D655CE496DB}">
      <dgm:prSet/>
      <dgm:spPr/>
      <dgm:t>
        <a:bodyPr/>
        <a:lstStyle/>
        <a:p>
          <a:endParaRPr lang="en-US"/>
        </a:p>
      </dgm:t>
    </dgm:pt>
    <dgm:pt modelId="{3A6A457B-F81E-493F-8478-979AB138D792}" type="sibTrans" cxnId="{689245EE-7406-46EF-852E-1D655CE496DB}">
      <dgm:prSet/>
      <dgm:spPr/>
      <dgm:t>
        <a:bodyPr/>
        <a:lstStyle/>
        <a:p>
          <a:endParaRPr lang="en-US"/>
        </a:p>
      </dgm:t>
    </dgm:pt>
    <dgm:pt modelId="{F3A0BC65-E23F-4C59-8AF0-18F7CA13D3EE}">
      <dgm:prSet/>
      <dgm:spPr/>
      <dgm:t>
        <a:bodyPr/>
        <a:lstStyle/>
        <a:p>
          <a:r>
            <a:rPr lang="en-PK" b="1"/>
            <a:t>1971</a:t>
          </a:r>
          <a:r>
            <a:rPr lang="en-PK"/>
            <a:t>: Intel 4004 → 2,300 transistors</a:t>
          </a:r>
          <a:endParaRPr lang="en-US"/>
        </a:p>
      </dgm:t>
    </dgm:pt>
    <dgm:pt modelId="{18F508D1-DB2E-46F7-829B-FFCC0D61E26B}" type="parTrans" cxnId="{EF05A16A-EC3B-4B9A-BF41-69F55F88D8B7}">
      <dgm:prSet/>
      <dgm:spPr/>
      <dgm:t>
        <a:bodyPr/>
        <a:lstStyle/>
        <a:p>
          <a:endParaRPr lang="en-US"/>
        </a:p>
      </dgm:t>
    </dgm:pt>
    <dgm:pt modelId="{4F5EC1E8-2DF2-4F5C-AA15-EFA2BF78A6CF}" type="sibTrans" cxnId="{EF05A16A-EC3B-4B9A-BF41-69F55F88D8B7}">
      <dgm:prSet/>
      <dgm:spPr/>
      <dgm:t>
        <a:bodyPr/>
        <a:lstStyle/>
        <a:p>
          <a:endParaRPr lang="en-US"/>
        </a:p>
      </dgm:t>
    </dgm:pt>
    <dgm:pt modelId="{5C2593E5-DB66-42F5-BFED-B71C9373E53D}">
      <dgm:prSet/>
      <dgm:spPr/>
      <dgm:t>
        <a:bodyPr/>
        <a:lstStyle/>
        <a:p>
          <a:r>
            <a:rPr lang="en-PK" b="1"/>
            <a:t>2023</a:t>
          </a:r>
          <a:r>
            <a:rPr lang="en-PK"/>
            <a:t>: Apple M2 → ~20 billion transistors</a:t>
          </a:r>
          <a:endParaRPr lang="en-US"/>
        </a:p>
      </dgm:t>
    </dgm:pt>
    <dgm:pt modelId="{A05741BF-17C6-4A23-ADF6-5E2E3F74FD4D}" type="parTrans" cxnId="{B1BAEE83-6EBE-4567-81D8-D216F50B0E1B}">
      <dgm:prSet/>
      <dgm:spPr/>
      <dgm:t>
        <a:bodyPr/>
        <a:lstStyle/>
        <a:p>
          <a:endParaRPr lang="en-US"/>
        </a:p>
      </dgm:t>
    </dgm:pt>
    <dgm:pt modelId="{4974EA62-E60D-4D78-A007-27D228DD3901}" type="sibTrans" cxnId="{B1BAEE83-6EBE-4567-81D8-D216F50B0E1B}">
      <dgm:prSet/>
      <dgm:spPr/>
      <dgm:t>
        <a:bodyPr/>
        <a:lstStyle/>
        <a:p>
          <a:endParaRPr lang="en-US"/>
        </a:p>
      </dgm:t>
    </dgm:pt>
    <dgm:pt modelId="{C93EB554-F55C-4417-A6D7-59C593F7FA3F}" type="pres">
      <dgm:prSet presAssocID="{C2997B92-04A2-4474-BC4A-946280B6D18B}" presName="root" presStyleCnt="0">
        <dgm:presLayoutVars>
          <dgm:dir/>
          <dgm:resizeHandles val="exact"/>
        </dgm:presLayoutVars>
      </dgm:prSet>
      <dgm:spPr/>
    </dgm:pt>
    <dgm:pt modelId="{D5376646-A6E1-475E-8A4F-731BA9C9F84D}" type="pres">
      <dgm:prSet presAssocID="{C1C6058F-01D5-45EC-85F1-2DA5E2B4BB98}" presName="compNode" presStyleCnt="0"/>
      <dgm:spPr/>
    </dgm:pt>
    <dgm:pt modelId="{E818DFFE-2B01-4FE9-9FEA-DDE5D405BC67}" type="pres">
      <dgm:prSet presAssocID="{C1C6058F-01D5-45EC-85F1-2DA5E2B4BB98}" presName="bgRect" presStyleLbl="bgShp" presStyleIdx="0" presStyleCnt="7"/>
      <dgm:spPr/>
    </dgm:pt>
    <dgm:pt modelId="{6D8FCB25-8B0A-4631-A317-11C220D0854D}" type="pres">
      <dgm:prSet presAssocID="{C1C6058F-01D5-45EC-85F1-2DA5E2B4BB98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ptain"/>
        </a:ext>
      </dgm:extLst>
    </dgm:pt>
    <dgm:pt modelId="{A421ED77-7FBC-4BD7-B561-3E75FFEA2B6B}" type="pres">
      <dgm:prSet presAssocID="{C1C6058F-01D5-45EC-85F1-2DA5E2B4BB98}" presName="spaceRect" presStyleCnt="0"/>
      <dgm:spPr/>
    </dgm:pt>
    <dgm:pt modelId="{B7619F51-8A61-452C-B3D1-BA7A2AB0568E}" type="pres">
      <dgm:prSet presAssocID="{C1C6058F-01D5-45EC-85F1-2DA5E2B4BB98}" presName="parTx" presStyleLbl="revTx" presStyleIdx="0" presStyleCnt="7">
        <dgm:presLayoutVars>
          <dgm:chMax val="0"/>
          <dgm:chPref val="0"/>
        </dgm:presLayoutVars>
      </dgm:prSet>
      <dgm:spPr/>
    </dgm:pt>
    <dgm:pt modelId="{50072BB9-E2BC-473D-A2DA-FA9F896888FD}" type="pres">
      <dgm:prSet presAssocID="{6C0148EF-4633-48E5-A422-FE25D11B6E0B}" presName="sibTrans" presStyleCnt="0"/>
      <dgm:spPr/>
    </dgm:pt>
    <dgm:pt modelId="{1AA2DF4C-89D0-4F59-B898-3B59A54E1A2C}" type="pres">
      <dgm:prSet presAssocID="{C565A142-A802-48C9-9B2A-54CB70AC85B9}" presName="compNode" presStyleCnt="0"/>
      <dgm:spPr/>
    </dgm:pt>
    <dgm:pt modelId="{67A1BA87-321E-4F0D-9FDD-299F07E40DC0}" type="pres">
      <dgm:prSet presAssocID="{C565A142-A802-48C9-9B2A-54CB70AC85B9}" presName="bgRect" presStyleLbl="bgShp" presStyleIdx="1" presStyleCnt="7"/>
      <dgm:spPr/>
    </dgm:pt>
    <dgm:pt modelId="{23A52EAA-9C15-4453-9F04-14A4BA73BFF0}" type="pres">
      <dgm:prSet presAssocID="{C565A142-A802-48C9-9B2A-54CB70AC85B9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4733DD6-DDB9-44B0-936E-03A220FB9956}" type="pres">
      <dgm:prSet presAssocID="{C565A142-A802-48C9-9B2A-54CB70AC85B9}" presName="spaceRect" presStyleCnt="0"/>
      <dgm:spPr/>
    </dgm:pt>
    <dgm:pt modelId="{829AD25A-4A92-4281-A99E-A583B901BF95}" type="pres">
      <dgm:prSet presAssocID="{C565A142-A802-48C9-9B2A-54CB70AC85B9}" presName="parTx" presStyleLbl="revTx" presStyleIdx="1" presStyleCnt="7">
        <dgm:presLayoutVars>
          <dgm:chMax val="0"/>
          <dgm:chPref val="0"/>
        </dgm:presLayoutVars>
      </dgm:prSet>
      <dgm:spPr/>
    </dgm:pt>
    <dgm:pt modelId="{A90A5C2A-C055-41F8-8830-0338F7650A5F}" type="pres">
      <dgm:prSet presAssocID="{7D1BA78F-51BD-4202-A773-CFF813106909}" presName="sibTrans" presStyleCnt="0"/>
      <dgm:spPr/>
    </dgm:pt>
    <dgm:pt modelId="{DCC637DC-31DF-45DA-AEFD-3D053C13B299}" type="pres">
      <dgm:prSet presAssocID="{B2C38455-6517-421A-B81F-E8A0F2826CEE}" presName="compNode" presStyleCnt="0"/>
      <dgm:spPr/>
    </dgm:pt>
    <dgm:pt modelId="{B8D7EE3C-B940-4A0A-AE47-E96D133AB2C2}" type="pres">
      <dgm:prSet presAssocID="{B2C38455-6517-421A-B81F-E8A0F2826CEE}" presName="bgRect" presStyleLbl="bgShp" presStyleIdx="2" presStyleCnt="7"/>
      <dgm:spPr/>
    </dgm:pt>
    <dgm:pt modelId="{B1A622BB-B3C6-44F1-94A1-B4C6532713E2}" type="pres">
      <dgm:prSet presAssocID="{B2C38455-6517-421A-B81F-E8A0F2826CEE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4293ECE5-DCB0-44AF-BDEF-1C57BADAA831}" type="pres">
      <dgm:prSet presAssocID="{B2C38455-6517-421A-B81F-E8A0F2826CEE}" presName="spaceRect" presStyleCnt="0"/>
      <dgm:spPr/>
    </dgm:pt>
    <dgm:pt modelId="{41A3C7C6-D48F-4255-B0F3-310C8F6CDFFB}" type="pres">
      <dgm:prSet presAssocID="{B2C38455-6517-421A-B81F-E8A0F2826CEE}" presName="parTx" presStyleLbl="revTx" presStyleIdx="2" presStyleCnt="7">
        <dgm:presLayoutVars>
          <dgm:chMax val="0"/>
          <dgm:chPref val="0"/>
        </dgm:presLayoutVars>
      </dgm:prSet>
      <dgm:spPr/>
    </dgm:pt>
    <dgm:pt modelId="{2392FD80-7294-443B-BE37-E98EAD041298}" type="pres">
      <dgm:prSet presAssocID="{202691B2-8DBB-4BBC-88E0-D5820C794851}" presName="sibTrans" presStyleCnt="0"/>
      <dgm:spPr/>
    </dgm:pt>
    <dgm:pt modelId="{86DEC2C8-8C43-40B9-AEF0-980F62BB6EE4}" type="pres">
      <dgm:prSet presAssocID="{747C12C5-D46F-4A50-9E23-E59009645CFE}" presName="compNode" presStyleCnt="0"/>
      <dgm:spPr/>
    </dgm:pt>
    <dgm:pt modelId="{364FC3A6-1FF0-4386-A413-DAB6716265F3}" type="pres">
      <dgm:prSet presAssocID="{747C12C5-D46F-4A50-9E23-E59009645CFE}" presName="bgRect" presStyleLbl="bgShp" presStyleIdx="3" presStyleCnt="7"/>
      <dgm:spPr/>
    </dgm:pt>
    <dgm:pt modelId="{1F81CB58-79A7-4DD9-87CF-62AB0C8716D3}" type="pres">
      <dgm:prSet presAssocID="{747C12C5-D46F-4A50-9E23-E59009645CFE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atre"/>
        </a:ext>
      </dgm:extLst>
    </dgm:pt>
    <dgm:pt modelId="{4EB1A9C9-0458-4052-8173-760630C68117}" type="pres">
      <dgm:prSet presAssocID="{747C12C5-D46F-4A50-9E23-E59009645CFE}" presName="spaceRect" presStyleCnt="0"/>
      <dgm:spPr/>
    </dgm:pt>
    <dgm:pt modelId="{737CB5C4-E366-4788-8030-13D851EB417F}" type="pres">
      <dgm:prSet presAssocID="{747C12C5-D46F-4A50-9E23-E59009645CFE}" presName="parTx" presStyleLbl="revTx" presStyleIdx="3" presStyleCnt="7">
        <dgm:presLayoutVars>
          <dgm:chMax val="0"/>
          <dgm:chPref val="0"/>
        </dgm:presLayoutVars>
      </dgm:prSet>
      <dgm:spPr/>
    </dgm:pt>
    <dgm:pt modelId="{9D153299-9F91-40E9-B75A-E1F5F19CF43F}" type="pres">
      <dgm:prSet presAssocID="{068CCC62-C43A-464E-AF18-1056F28D3AB9}" presName="sibTrans" presStyleCnt="0"/>
      <dgm:spPr/>
    </dgm:pt>
    <dgm:pt modelId="{D009113A-48C5-459E-A979-13FFF34AC53E}" type="pres">
      <dgm:prSet presAssocID="{FE01FE85-BE84-43A5-AE34-4D0B463B6824}" presName="compNode" presStyleCnt="0"/>
      <dgm:spPr/>
    </dgm:pt>
    <dgm:pt modelId="{4BEEF3F9-9068-4A33-BC4B-319A025E7966}" type="pres">
      <dgm:prSet presAssocID="{FE01FE85-BE84-43A5-AE34-4D0B463B6824}" presName="bgRect" presStyleLbl="bgShp" presStyleIdx="4" presStyleCnt="7"/>
      <dgm:spPr/>
    </dgm:pt>
    <dgm:pt modelId="{F5DF0496-C298-405C-A708-221924D6DD20}" type="pres">
      <dgm:prSet presAssocID="{FE01FE85-BE84-43A5-AE34-4D0B463B6824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7D4EAF38-7FDD-4856-822F-50E3F1667EB4}" type="pres">
      <dgm:prSet presAssocID="{FE01FE85-BE84-43A5-AE34-4D0B463B6824}" presName="spaceRect" presStyleCnt="0"/>
      <dgm:spPr/>
    </dgm:pt>
    <dgm:pt modelId="{D1A83021-B560-4003-8F40-D8E0E19CA41E}" type="pres">
      <dgm:prSet presAssocID="{FE01FE85-BE84-43A5-AE34-4D0B463B6824}" presName="parTx" presStyleLbl="revTx" presStyleIdx="4" presStyleCnt="7">
        <dgm:presLayoutVars>
          <dgm:chMax val="0"/>
          <dgm:chPref val="0"/>
        </dgm:presLayoutVars>
      </dgm:prSet>
      <dgm:spPr/>
    </dgm:pt>
    <dgm:pt modelId="{48A17EEC-792D-490B-8410-89960CCBCCBD}" type="pres">
      <dgm:prSet presAssocID="{3A6A457B-F81E-493F-8478-979AB138D792}" presName="sibTrans" presStyleCnt="0"/>
      <dgm:spPr/>
    </dgm:pt>
    <dgm:pt modelId="{BDBE6218-2B04-4112-BF46-DA5C6EC9684E}" type="pres">
      <dgm:prSet presAssocID="{F3A0BC65-E23F-4C59-8AF0-18F7CA13D3EE}" presName="compNode" presStyleCnt="0"/>
      <dgm:spPr/>
    </dgm:pt>
    <dgm:pt modelId="{0BEBEABA-5EE0-41AC-B29F-F44CB2CA71A1}" type="pres">
      <dgm:prSet presAssocID="{F3A0BC65-E23F-4C59-8AF0-18F7CA13D3EE}" presName="bgRect" presStyleLbl="bgShp" presStyleIdx="5" presStyleCnt="7"/>
      <dgm:spPr/>
    </dgm:pt>
    <dgm:pt modelId="{A4E6E20F-C6E3-48C7-A915-BC4C7D82A8EA}" type="pres">
      <dgm:prSet presAssocID="{F3A0BC65-E23F-4C59-8AF0-18F7CA13D3EE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97991BA7-949F-446F-9A48-AE638AD27C62}" type="pres">
      <dgm:prSet presAssocID="{F3A0BC65-E23F-4C59-8AF0-18F7CA13D3EE}" presName="spaceRect" presStyleCnt="0"/>
      <dgm:spPr/>
    </dgm:pt>
    <dgm:pt modelId="{505B0A7F-9DF9-4053-9E7B-F151CD20C725}" type="pres">
      <dgm:prSet presAssocID="{F3A0BC65-E23F-4C59-8AF0-18F7CA13D3EE}" presName="parTx" presStyleLbl="revTx" presStyleIdx="5" presStyleCnt="7">
        <dgm:presLayoutVars>
          <dgm:chMax val="0"/>
          <dgm:chPref val="0"/>
        </dgm:presLayoutVars>
      </dgm:prSet>
      <dgm:spPr/>
    </dgm:pt>
    <dgm:pt modelId="{5FBDEDAF-0AE4-48C6-8C8A-4ECFB14DB59C}" type="pres">
      <dgm:prSet presAssocID="{4F5EC1E8-2DF2-4F5C-AA15-EFA2BF78A6CF}" presName="sibTrans" presStyleCnt="0"/>
      <dgm:spPr/>
    </dgm:pt>
    <dgm:pt modelId="{42899D44-E262-4C66-91D0-F4F14F860503}" type="pres">
      <dgm:prSet presAssocID="{5C2593E5-DB66-42F5-BFED-B71C9373E53D}" presName="compNode" presStyleCnt="0"/>
      <dgm:spPr/>
    </dgm:pt>
    <dgm:pt modelId="{EBD0A3AA-5C4E-466D-967B-A112A4C2867B}" type="pres">
      <dgm:prSet presAssocID="{5C2593E5-DB66-42F5-BFED-B71C9373E53D}" presName="bgRect" presStyleLbl="bgShp" presStyleIdx="6" presStyleCnt="7"/>
      <dgm:spPr/>
    </dgm:pt>
    <dgm:pt modelId="{DFEE68DC-20D5-40C9-9368-BD298B71EBD3}" type="pres">
      <dgm:prSet presAssocID="{5C2593E5-DB66-42F5-BFED-B71C9373E53D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F998854B-189E-40FA-957D-F1B8C3A6DE29}" type="pres">
      <dgm:prSet presAssocID="{5C2593E5-DB66-42F5-BFED-B71C9373E53D}" presName="spaceRect" presStyleCnt="0"/>
      <dgm:spPr/>
    </dgm:pt>
    <dgm:pt modelId="{A2999180-BEDE-4A74-B1A6-0FEE02B708F0}" type="pres">
      <dgm:prSet presAssocID="{5C2593E5-DB66-42F5-BFED-B71C9373E53D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C6D86A17-EA6F-4200-939F-76E1AE4B5840}" srcId="{C2997B92-04A2-4474-BC4A-946280B6D18B}" destId="{B2C38455-6517-421A-B81F-E8A0F2826CEE}" srcOrd="2" destOrd="0" parTransId="{69CD0447-AF96-4D80-887E-DA6803C13678}" sibTransId="{202691B2-8DBB-4BBC-88E0-D5820C794851}"/>
    <dgm:cxn modelId="{5DEC4F25-2F33-4A23-8C41-D7ADA05BE5CA}" type="presOf" srcId="{5C2593E5-DB66-42F5-BFED-B71C9373E53D}" destId="{A2999180-BEDE-4A74-B1A6-0FEE02B708F0}" srcOrd="0" destOrd="0" presId="urn:microsoft.com/office/officeart/2018/2/layout/IconVerticalSolidList"/>
    <dgm:cxn modelId="{29D2412D-3228-48E8-AA12-464AC14ABFFF}" srcId="{C2997B92-04A2-4474-BC4A-946280B6D18B}" destId="{747C12C5-D46F-4A50-9E23-E59009645CFE}" srcOrd="3" destOrd="0" parTransId="{B2A6EF1F-9B70-4920-B664-2CA2D7A4D7FB}" sibTransId="{068CCC62-C43A-464E-AF18-1056F28D3AB9}"/>
    <dgm:cxn modelId="{8CF5915C-E2CA-45FC-9608-3517FC3FAADA}" type="presOf" srcId="{F3A0BC65-E23F-4C59-8AF0-18F7CA13D3EE}" destId="{505B0A7F-9DF9-4053-9E7B-F151CD20C725}" srcOrd="0" destOrd="0" presId="urn:microsoft.com/office/officeart/2018/2/layout/IconVerticalSolidList"/>
    <dgm:cxn modelId="{EF05A16A-EC3B-4B9A-BF41-69F55F88D8B7}" srcId="{C2997B92-04A2-4474-BC4A-946280B6D18B}" destId="{F3A0BC65-E23F-4C59-8AF0-18F7CA13D3EE}" srcOrd="5" destOrd="0" parTransId="{18F508D1-DB2E-46F7-829B-FFCC0D61E26B}" sibTransId="{4F5EC1E8-2DF2-4F5C-AA15-EFA2BF78A6CF}"/>
    <dgm:cxn modelId="{B1BAEE83-6EBE-4567-81D8-D216F50B0E1B}" srcId="{C2997B92-04A2-4474-BC4A-946280B6D18B}" destId="{5C2593E5-DB66-42F5-BFED-B71C9373E53D}" srcOrd="6" destOrd="0" parTransId="{A05741BF-17C6-4A23-ADF6-5E2E3F74FD4D}" sibTransId="{4974EA62-E60D-4D78-A007-27D228DD3901}"/>
    <dgm:cxn modelId="{F8A4C18E-E489-471A-B735-0F6623AF0591}" type="presOf" srcId="{C2997B92-04A2-4474-BC4A-946280B6D18B}" destId="{C93EB554-F55C-4417-A6D7-59C593F7FA3F}" srcOrd="0" destOrd="0" presId="urn:microsoft.com/office/officeart/2018/2/layout/IconVerticalSolidList"/>
    <dgm:cxn modelId="{36347A95-1F96-448A-BAC8-25E350F28AB4}" type="presOf" srcId="{747C12C5-D46F-4A50-9E23-E59009645CFE}" destId="{737CB5C4-E366-4788-8030-13D851EB417F}" srcOrd="0" destOrd="0" presId="urn:microsoft.com/office/officeart/2018/2/layout/IconVerticalSolidList"/>
    <dgm:cxn modelId="{EC2025D1-1342-4B53-BB9C-1BCD10B918CD}" type="presOf" srcId="{FE01FE85-BE84-43A5-AE34-4D0B463B6824}" destId="{D1A83021-B560-4003-8F40-D8E0E19CA41E}" srcOrd="0" destOrd="0" presId="urn:microsoft.com/office/officeart/2018/2/layout/IconVerticalSolidList"/>
    <dgm:cxn modelId="{D00BC8D7-F61E-42CA-8966-A358A284C32E}" type="presOf" srcId="{C1C6058F-01D5-45EC-85F1-2DA5E2B4BB98}" destId="{B7619F51-8A61-452C-B3D1-BA7A2AB0568E}" srcOrd="0" destOrd="0" presId="urn:microsoft.com/office/officeart/2018/2/layout/IconVerticalSolidList"/>
    <dgm:cxn modelId="{CBA2DBD7-4C92-4A81-9031-1E18EB5B49AA}" srcId="{C2997B92-04A2-4474-BC4A-946280B6D18B}" destId="{C565A142-A802-48C9-9B2A-54CB70AC85B9}" srcOrd="1" destOrd="0" parTransId="{D15143D2-7551-4F24-8412-85076B2987FB}" sibTransId="{7D1BA78F-51BD-4202-A773-CFF813106909}"/>
    <dgm:cxn modelId="{59953DDF-14F7-4E41-99E4-DAA7F691B5B9}" type="presOf" srcId="{B2C38455-6517-421A-B81F-E8A0F2826CEE}" destId="{41A3C7C6-D48F-4255-B0F3-310C8F6CDFFB}" srcOrd="0" destOrd="0" presId="urn:microsoft.com/office/officeart/2018/2/layout/IconVerticalSolidList"/>
    <dgm:cxn modelId="{689245EE-7406-46EF-852E-1D655CE496DB}" srcId="{C2997B92-04A2-4474-BC4A-946280B6D18B}" destId="{FE01FE85-BE84-43A5-AE34-4D0B463B6824}" srcOrd="4" destOrd="0" parTransId="{94EF24C7-1D20-4C8F-9AC7-0BDFF1707CC0}" sibTransId="{3A6A457B-F81E-493F-8478-979AB138D792}"/>
    <dgm:cxn modelId="{033449EE-6CCD-4B0C-B61D-B75D62FF4038}" srcId="{C2997B92-04A2-4474-BC4A-946280B6D18B}" destId="{C1C6058F-01D5-45EC-85F1-2DA5E2B4BB98}" srcOrd="0" destOrd="0" parTransId="{68F0F0E5-D467-41FE-8D8D-4259E7230253}" sibTransId="{6C0148EF-4633-48E5-A422-FE25D11B6E0B}"/>
    <dgm:cxn modelId="{F47991EF-7E23-4D8F-A92C-1F979A489FB8}" type="presOf" srcId="{C565A142-A802-48C9-9B2A-54CB70AC85B9}" destId="{829AD25A-4A92-4281-A99E-A583B901BF95}" srcOrd="0" destOrd="0" presId="urn:microsoft.com/office/officeart/2018/2/layout/IconVerticalSolidList"/>
    <dgm:cxn modelId="{8A8C4485-C769-4FC7-8E30-E13CF4110627}" type="presParOf" srcId="{C93EB554-F55C-4417-A6D7-59C593F7FA3F}" destId="{D5376646-A6E1-475E-8A4F-731BA9C9F84D}" srcOrd="0" destOrd="0" presId="urn:microsoft.com/office/officeart/2018/2/layout/IconVerticalSolidList"/>
    <dgm:cxn modelId="{7303994F-D8AE-4A04-85B6-CCED09FD1BA0}" type="presParOf" srcId="{D5376646-A6E1-475E-8A4F-731BA9C9F84D}" destId="{E818DFFE-2B01-4FE9-9FEA-DDE5D405BC67}" srcOrd="0" destOrd="0" presId="urn:microsoft.com/office/officeart/2018/2/layout/IconVerticalSolidList"/>
    <dgm:cxn modelId="{5865291D-F2B7-4EBC-A09E-32D8E2502E9A}" type="presParOf" srcId="{D5376646-A6E1-475E-8A4F-731BA9C9F84D}" destId="{6D8FCB25-8B0A-4631-A317-11C220D0854D}" srcOrd="1" destOrd="0" presId="urn:microsoft.com/office/officeart/2018/2/layout/IconVerticalSolidList"/>
    <dgm:cxn modelId="{62B31748-809B-4DE3-BB22-AE0606379F1C}" type="presParOf" srcId="{D5376646-A6E1-475E-8A4F-731BA9C9F84D}" destId="{A421ED77-7FBC-4BD7-B561-3E75FFEA2B6B}" srcOrd="2" destOrd="0" presId="urn:microsoft.com/office/officeart/2018/2/layout/IconVerticalSolidList"/>
    <dgm:cxn modelId="{FBDE2380-12D4-4239-85C4-75D18BD45E8E}" type="presParOf" srcId="{D5376646-A6E1-475E-8A4F-731BA9C9F84D}" destId="{B7619F51-8A61-452C-B3D1-BA7A2AB0568E}" srcOrd="3" destOrd="0" presId="urn:microsoft.com/office/officeart/2018/2/layout/IconVerticalSolidList"/>
    <dgm:cxn modelId="{8EA668D9-7949-41FB-B634-D194F94AA783}" type="presParOf" srcId="{C93EB554-F55C-4417-A6D7-59C593F7FA3F}" destId="{50072BB9-E2BC-473D-A2DA-FA9F896888FD}" srcOrd="1" destOrd="0" presId="urn:microsoft.com/office/officeart/2018/2/layout/IconVerticalSolidList"/>
    <dgm:cxn modelId="{E21F0C1E-537C-413D-820F-464F64A69A82}" type="presParOf" srcId="{C93EB554-F55C-4417-A6D7-59C593F7FA3F}" destId="{1AA2DF4C-89D0-4F59-B898-3B59A54E1A2C}" srcOrd="2" destOrd="0" presId="urn:microsoft.com/office/officeart/2018/2/layout/IconVerticalSolidList"/>
    <dgm:cxn modelId="{CAF8E666-5871-48B4-8D70-9C9119E33785}" type="presParOf" srcId="{1AA2DF4C-89D0-4F59-B898-3B59A54E1A2C}" destId="{67A1BA87-321E-4F0D-9FDD-299F07E40DC0}" srcOrd="0" destOrd="0" presId="urn:microsoft.com/office/officeart/2018/2/layout/IconVerticalSolidList"/>
    <dgm:cxn modelId="{E2B7AE2E-8509-4CFF-B7A5-1E73F454E6BD}" type="presParOf" srcId="{1AA2DF4C-89D0-4F59-B898-3B59A54E1A2C}" destId="{23A52EAA-9C15-4453-9F04-14A4BA73BFF0}" srcOrd="1" destOrd="0" presId="urn:microsoft.com/office/officeart/2018/2/layout/IconVerticalSolidList"/>
    <dgm:cxn modelId="{9091A385-569C-4C9A-B114-42198A672892}" type="presParOf" srcId="{1AA2DF4C-89D0-4F59-B898-3B59A54E1A2C}" destId="{F4733DD6-DDB9-44B0-936E-03A220FB9956}" srcOrd="2" destOrd="0" presId="urn:microsoft.com/office/officeart/2018/2/layout/IconVerticalSolidList"/>
    <dgm:cxn modelId="{5D2E4789-DF8D-4BAC-86F0-2A04CBF78382}" type="presParOf" srcId="{1AA2DF4C-89D0-4F59-B898-3B59A54E1A2C}" destId="{829AD25A-4A92-4281-A99E-A583B901BF95}" srcOrd="3" destOrd="0" presId="urn:microsoft.com/office/officeart/2018/2/layout/IconVerticalSolidList"/>
    <dgm:cxn modelId="{80973952-19AC-46D7-B993-5E49BA897195}" type="presParOf" srcId="{C93EB554-F55C-4417-A6D7-59C593F7FA3F}" destId="{A90A5C2A-C055-41F8-8830-0338F7650A5F}" srcOrd="3" destOrd="0" presId="urn:microsoft.com/office/officeart/2018/2/layout/IconVerticalSolidList"/>
    <dgm:cxn modelId="{8DE580CB-2098-425D-9EDA-E18470A7C64E}" type="presParOf" srcId="{C93EB554-F55C-4417-A6D7-59C593F7FA3F}" destId="{DCC637DC-31DF-45DA-AEFD-3D053C13B299}" srcOrd="4" destOrd="0" presId="urn:microsoft.com/office/officeart/2018/2/layout/IconVerticalSolidList"/>
    <dgm:cxn modelId="{85E92270-794D-4303-915D-A2DBF3C6E2BA}" type="presParOf" srcId="{DCC637DC-31DF-45DA-AEFD-3D053C13B299}" destId="{B8D7EE3C-B940-4A0A-AE47-E96D133AB2C2}" srcOrd="0" destOrd="0" presId="urn:microsoft.com/office/officeart/2018/2/layout/IconVerticalSolidList"/>
    <dgm:cxn modelId="{BADDB693-1BC8-4FF9-A25F-4EC2341368CD}" type="presParOf" srcId="{DCC637DC-31DF-45DA-AEFD-3D053C13B299}" destId="{B1A622BB-B3C6-44F1-94A1-B4C6532713E2}" srcOrd="1" destOrd="0" presId="urn:microsoft.com/office/officeart/2018/2/layout/IconVerticalSolidList"/>
    <dgm:cxn modelId="{2B0FD234-EB8B-4E47-B5BB-6601B3BF67D9}" type="presParOf" srcId="{DCC637DC-31DF-45DA-AEFD-3D053C13B299}" destId="{4293ECE5-DCB0-44AF-BDEF-1C57BADAA831}" srcOrd="2" destOrd="0" presId="urn:microsoft.com/office/officeart/2018/2/layout/IconVerticalSolidList"/>
    <dgm:cxn modelId="{D78AF5E8-86BE-49AB-AD38-7DA456016928}" type="presParOf" srcId="{DCC637DC-31DF-45DA-AEFD-3D053C13B299}" destId="{41A3C7C6-D48F-4255-B0F3-310C8F6CDFFB}" srcOrd="3" destOrd="0" presId="urn:microsoft.com/office/officeart/2018/2/layout/IconVerticalSolidList"/>
    <dgm:cxn modelId="{21E35BC6-7F75-402D-A98E-670B324E0B66}" type="presParOf" srcId="{C93EB554-F55C-4417-A6D7-59C593F7FA3F}" destId="{2392FD80-7294-443B-BE37-E98EAD041298}" srcOrd="5" destOrd="0" presId="urn:microsoft.com/office/officeart/2018/2/layout/IconVerticalSolidList"/>
    <dgm:cxn modelId="{2F3E00AD-6E97-4ECF-96F7-B207D28628C7}" type="presParOf" srcId="{C93EB554-F55C-4417-A6D7-59C593F7FA3F}" destId="{86DEC2C8-8C43-40B9-AEF0-980F62BB6EE4}" srcOrd="6" destOrd="0" presId="urn:microsoft.com/office/officeart/2018/2/layout/IconVerticalSolidList"/>
    <dgm:cxn modelId="{00E4D809-1B97-4A1F-B769-85604534B6E1}" type="presParOf" srcId="{86DEC2C8-8C43-40B9-AEF0-980F62BB6EE4}" destId="{364FC3A6-1FF0-4386-A413-DAB6716265F3}" srcOrd="0" destOrd="0" presId="urn:microsoft.com/office/officeart/2018/2/layout/IconVerticalSolidList"/>
    <dgm:cxn modelId="{B9199669-2F97-4DDA-BDD7-7C05274A03C5}" type="presParOf" srcId="{86DEC2C8-8C43-40B9-AEF0-980F62BB6EE4}" destId="{1F81CB58-79A7-4DD9-87CF-62AB0C8716D3}" srcOrd="1" destOrd="0" presId="urn:microsoft.com/office/officeart/2018/2/layout/IconVerticalSolidList"/>
    <dgm:cxn modelId="{C061ECA1-AF6B-4522-AA23-DCFA188544B0}" type="presParOf" srcId="{86DEC2C8-8C43-40B9-AEF0-980F62BB6EE4}" destId="{4EB1A9C9-0458-4052-8173-760630C68117}" srcOrd="2" destOrd="0" presId="urn:microsoft.com/office/officeart/2018/2/layout/IconVerticalSolidList"/>
    <dgm:cxn modelId="{6E169752-3775-4DC9-8038-AC79798A8396}" type="presParOf" srcId="{86DEC2C8-8C43-40B9-AEF0-980F62BB6EE4}" destId="{737CB5C4-E366-4788-8030-13D851EB417F}" srcOrd="3" destOrd="0" presId="urn:microsoft.com/office/officeart/2018/2/layout/IconVerticalSolidList"/>
    <dgm:cxn modelId="{4BAD3069-B259-4BEC-8EEC-DC10375DB6E7}" type="presParOf" srcId="{C93EB554-F55C-4417-A6D7-59C593F7FA3F}" destId="{9D153299-9F91-40E9-B75A-E1F5F19CF43F}" srcOrd="7" destOrd="0" presId="urn:microsoft.com/office/officeart/2018/2/layout/IconVerticalSolidList"/>
    <dgm:cxn modelId="{00BC1689-E742-4F8A-9BD5-BCB88C31F1F5}" type="presParOf" srcId="{C93EB554-F55C-4417-A6D7-59C593F7FA3F}" destId="{D009113A-48C5-459E-A979-13FFF34AC53E}" srcOrd="8" destOrd="0" presId="urn:microsoft.com/office/officeart/2018/2/layout/IconVerticalSolidList"/>
    <dgm:cxn modelId="{A239E3BD-E89C-4FAA-9F82-A1C4D3526195}" type="presParOf" srcId="{D009113A-48C5-459E-A979-13FFF34AC53E}" destId="{4BEEF3F9-9068-4A33-BC4B-319A025E7966}" srcOrd="0" destOrd="0" presId="urn:microsoft.com/office/officeart/2018/2/layout/IconVerticalSolidList"/>
    <dgm:cxn modelId="{22DB140C-58E5-490E-912D-507461E296EB}" type="presParOf" srcId="{D009113A-48C5-459E-A979-13FFF34AC53E}" destId="{F5DF0496-C298-405C-A708-221924D6DD20}" srcOrd="1" destOrd="0" presId="urn:microsoft.com/office/officeart/2018/2/layout/IconVerticalSolidList"/>
    <dgm:cxn modelId="{0B5A4779-9B0D-4EA4-B90A-E5FEA1998C7E}" type="presParOf" srcId="{D009113A-48C5-459E-A979-13FFF34AC53E}" destId="{7D4EAF38-7FDD-4856-822F-50E3F1667EB4}" srcOrd="2" destOrd="0" presId="urn:microsoft.com/office/officeart/2018/2/layout/IconVerticalSolidList"/>
    <dgm:cxn modelId="{AF1710D4-C1A0-4464-90F3-3585E87357A6}" type="presParOf" srcId="{D009113A-48C5-459E-A979-13FFF34AC53E}" destId="{D1A83021-B560-4003-8F40-D8E0E19CA41E}" srcOrd="3" destOrd="0" presId="urn:microsoft.com/office/officeart/2018/2/layout/IconVerticalSolidList"/>
    <dgm:cxn modelId="{44EF89B1-3302-4A64-ADEB-67CEAD11AE75}" type="presParOf" srcId="{C93EB554-F55C-4417-A6D7-59C593F7FA3F}" destId="{48A17EEC-792D-490B-8410-89960CCBCCBD}" srcOrd="9" destOrd="0" presId="urn:microsoft.com/office/officeart/2018/2/layout/IconVerticalSolidList"/>
    <dgm:cxn modelId="{32A9EBA9-D58A-4960-B1A3-08FF804C2785}" type="presParOf" srcId="{C93EB554-F55C-4417-A6D7-59C593F7FA3F}" destId="{BDBE6218-2B04-4112-BF46-DA5C6EC9684E}" srcOrd="10" destOrd="0" presId="urn:microsoft.com/office/officeart/2018/2/layout/IconVerticalSolidList"/>
    <dgm:cxn modelId="{38728A02-098A-4784-9C2D-86ED180E833B}" type="presParOf" srcId="{BDBE6218-2B04-4112-BF46-DA5C6EC9684E}" destId="{0BEBEABA-5EE0-41AC-B29F-F44CB2CA71A1}" srcOrd="0" destOrd="0" presId="urn:microsoft.com/office/officeart/2018/2/layout/IconVerticalSolidList"/>
    <dgm:cxn modelId="{83908333-936B-49F0-A039-FC28C6E9C119}" type="presParOf" srcId="{BDBE6218-2B04-4112-BF46-DA5C6EC9684E}" destId="{A4E6E20F-C6E3-48C7-A915-BC4C7D82A8EA}" srcOrd="1" destOrd="0" presId="urn:microsoft.com/office/officeart/2018/2/layout/IconVerticalSolidList"/>
    <dgm:cxn modelId="{5EC1E30B-65FB-4097-9A92-86E265249CC0}" type="presParOf" srcId="{BDBE6218-2B04-4112-BF46-DA5C6EC9684E}" destId="{97991BA7-949F-446F-9A48-AE638AD27C62}" srcOrd="2" destOrd="0" presId="urn:microsoft.com/office/officeart/2018/2/layout/IconVerticalSolidList"/>
    <dgm:cxn modelId="{5765CBF3-D529-4D12-8539-E7615E02A323}" type="presParOf" srcId="{BDBE6218-2B04-4112-BF46-DA5C6EC9684E}" destId="{505B0A7F-9DF9-4053-9E7B-F151CD20C725}" srcOrd="3" destOrd="0" presId="urn:microsoft.com/office/officeart/2018/2/layout/IconVerticalSolidList"/>
    <dgm:cxn modelId="{BCE2CECF-ED93-4A89-AF91-C0FCD816F4EE}" type="presParOf" srcId="{C93EB554-F55C-4417-A6D7-59C593F7FA3F}" destId="{5FBDEDAF-0AE4-48C6-8C8A-4ECFB14DB59C}" srcOrd="11" destOrd="0" presId="urn:microsoft.com/office/officeart/2018/2/layout/IconVerticalSolidList"/>
    <dgm:cxn modelId="{B05E12F1-5C32-4AFB-AA5F-880F5F8625D2}" type="presParOf" srcId="{C93EB554-F55C-4417-A6D7-59C593F7FA3F}" destId="{42899D44-E262-4C66-91D0-F4F14F860503}" srcOrd="12" destOrd="0" presId="urn:microsoft.com/office/officeart/2018/2/layout/IconVerticalSolidList"/>
    <dgm:cxn modelId="{FD85EAE4-1FCA-41E8-89D5-7CD770EA2449}" type="presParOf" srcId="{42899D44-E262-4C66-91D0-F4F14F860503}" destId="{EBD0A3AA-5C4E-466D-967B-A112A4C2867B}" srcOrd="0" destOrd="0" presId="urn:microsoft.com/office/officeart/2018/2/layout/IconVerticalSolidList"/>
    <dgm:cxn modelId="{5270379C-01A2-437F-9491-2EFE02C06DDE}" type="presParOf" srcId="{42899D44-E262-4C66-91D0-F4F14F860503}" destId="{DFEE68DC-20D5-40C9-9368-BD298B71EBD3}" srcOrd="1" destOrd="0" presId="urn:microsoft.com/office/officeart/2018/2/layout/IconVerticalSolidList"/>
    <dgm:cxn modelId="{7E40C638-A1FC-41C0-B52E-EA4F5DFD3E25}" type="presParOf" srcId="{42899D44-E262-4C66-91D0-F4F14F860503}" destId="{F998854B-189E-40FA-957D-F1B8C3A6DE29}" srcOrd="2" destOrd="0" presId="urn:microsoft.com/office/officeart/2018/2/layout/IconVerticalSolidList"/>
    <dgm:cxn modelId="{DAB7600F-0777-4527-B49C-C46F2FEB9A8B}" type="presParOf" srcId="{42899D44-E262-4C66-91D0-F4F14F860503}" destId="{A2999180-BEDE-4A74-B1A6-0FEE02B708F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6ABA399-A025-476C-BE6E-2EAD23DDD87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A4B3FDC-7151-4DA1-A9CD-21E342C0C7B5}">
      <dgm:prSet/>
      <dgm:spPr/>
      <dgm:t>
        <a:bodyPr/>
        <a:lstStyle/>
        <a:p>
          <a:pPr>
            <a:lnSpc>
              <a:spcPct val="100000"/>
            </a:lnSpc>
          </a:pPr>
          <a:r>
            <a:rPr lang="en-PK" b="0" i="0" baseline="0"/>
            <a:t>Hardware: </a:t>
          </a:r>
          <a:r>
            <a:rPr lang="en-PK" b="1" i="0" baseline="0"/>
            <a:t>Very Large Scale Integration (VLSI)</a:t>
          </a:r>
          <a:r>
            <a:rPr lang="en-PK" b="0" i="0" baseline="0"/>
            <a:t> → millions of transistors.</a:t>
          </a:r>
          <a:endParaRPr lang="en-US"/>
        </a:p>
      </dgm:t>
    </dgm:pt>
    <dgm:pt modelId="{5B0DA8C5-F83F-48FA-B9BD-114EAB6746FB}" type="parTrans" cxnId="{E39B28B9-63CD-47CD-9944-92928139BBD1}">
      <dgm:prSet/>
      <dgm:spPr/>
      <dgm:t>
        <a:bodyPr/>
        <a:lstStyle/>
        <a:p>
          <a:endParaRPr lang="en-US"/>
        </a:p>
      </dgm:t>
    </dgm:pt>
    <dgm:pt modelId="{E1BC9137-EDDE-4605-9F87-6CA2F3CD6FFD}" type="sibTrans" cxnId="{E39B28B9-63CD-47CD-9944-92928139BBD1}">
      <dgm:prSet/>
      <dgm:spPr/>
      <dgm:t>
        <a:bodyPr/>
        <a:lstStyle/>
        <a:p>
          <a:endParaRPr lang="en-US"/>
        </a:p>
      </dgm:t>
    </dgm:pt>
    <dgm:pt modelId="{8D79A9E6-A387-4A7D-A8DB-B809B4568686}">
      <dgm:prSet/>
      <dgm:spPr/>
      <dgm:t>
        <a:bodyPr/>
        <a:lstStyle/>
        <a:p>
          <a:pPr>
            <a:lnSpc>
              <a:spcPct val="100000"/>
            </a:lnSpc>
          </a:pPr>
          <a:r>
            <a:rPr lang="en-PK" b="0" i="0" baseline="0"/>
            <a:t>Multi-core processors emerge.</a:t>
          </a:r>
          <a:endParaRPr lang="en-US"/>
        </a:p>
      </dgm:t>
    </dgm:pt>
    <dgm:pt modelId="{74F56446-C8EC-4FFC-B9E3-323E621F6BE2}" type="parTrans" cxnId="{2CEEA515-B5B7-4D6F-B508-870878F20444}">
      <dgm:prSet/>
      <dgm:spPr/>
      <dgm:t>
        <a:bodyPr/>
        <a:lstStyle/>
        <a:p>
          <a:endParaRPr lang="en-US"/>
        </a:p>
      </dgm:t>
    </dgm:pt>
    <dgm:pt modelId="{4F1404E9-02BA-4B4D-BB0D-7FB2C552AF8B}" type="sibTrans" cxnId="{2CEEA515-B5B7-4D6F-B508-870878F20444}">
      <dgm:prSet/>
      <dgm:spPr/>
      <dgm:t>
        <a:bodyPr/>
        <a:lstStyle/>
        <a:p>
          <a:endParaRPr lang="en-US"/>
        </a:p>
      </dgm:t>
    </dgm:pt>
    <dgm:pt modelId="{E3A0F5D6-8EF6-4AF7-A036-2023CCCA100C}">
      <dgm:prSet/>
      <dgm:spPr/>
      <dgm:t>
        <a:bodyPr/>
        <a:lstStyle/>
        <a:p>
          <a:pPr>
            <a:lnSpc>
              <a:spcPct val="100000"/>
            </a:lnSpc>
          </a:pPr>
          <a:r>
            <a:rPr lang="en-PK" b="0" i="0" baseline="0"/>
            <a:t>Networking + Internet shape architecture demands.</a:t>
          </a:r>
          <a:endParaRPr lang="en-US"/>
        </a:p>
      </dgm:t>
    </dgm:pt>
    <dgm:pt modelId="{763EE74F-6C40-4CE6-93C6-36136D483FC4}" type="parTrans" cxnId="{7F87ED0D-F192-4BBB-8B3A-D929C8D0F15D}">
      <dgm:prSet/>
      <dgm:spPr/>
      <dgm:t>
        <a:bodyPr/>
        <a:lstStyle/>
        <a:p>
          <a:endParaRPr lang="en-US"/>
        </a:p>
      </dgm:t>
    </dgm:pt>
    <dgm:pt modelId="{4A01CAE1-DA15-47EF-8B17-1BF3A4EA3701}" type="sibTrans" cxnId="{7F87ED0D-F192-4BBB-8B3A-D929C8D0F15D}">
      <dgm:prSet/>
      <dgm:spPr/>
      <dgm:t>
        <a:bodyPr/>
        <a:lstStyle/>
        <a:p>
          <a:endParaRPr lang="en-US"/>
        </a:p>
      </dgm:t>
    </dgm:pt>
    <dgm:pt modelId="{4358D844-B184-4E62-B9EC-1CE08AC8417D}">
      <dgm:prSet/>
      <dgm:spPr/>
      <dgm:t>
        <a:bodyPr/>
        <a:lstStyle/>
        <a:p>
          <a:pPr>
            <a:lnSpc>
              <a:spcPct val="100000"/>
            </a:lnSpc>
          </a:pPr>
          <a:r>
            <a:rPr lang="en-PK" b="0" i="0" baseline="0"/>
            <a:t>Examples: Intel Pentium series, AMD Athlon, early ARM processors in mobile devices.</a:t>
          </a:r>
          <a:endParaRPr lang="en-US"/>
        </a:p>
      </dgm:t>
    </dgm:pt>
    <dgm:pt modelId="{7CFCF481-7187-497B-B993-35CFBE292780}" type="parTrans" cxnId="{C6B484B8-50B9-40C2-AA11-44F57630FE04}">
      <dgm:prSet/>
      <dgm:spPr/>
      <dgm:t>
        <a:bodyPr/>
        <a:lstStyle/>
        <a:p>
          <a:endParaRPr lang="en-US"/>
        </a:p>
      </dgm:t>
    </dgm:pt>
    <dgm:pt modelId="{22AF691D-9142-4255-AB5E-09CC7DA6F10A}" type="sibTrans" cxnId="{C6B484B8-50B9-40C2-AA11-44F57630FE04}">
      <dgm:prSet/>
      <dgm:spPr/>
      <dgm:t>
        <a:bodyPr/>
        <a:lstStyle/>
        <a:p>
          <a:endParaRPr lang="en-US"/>
        </a:p>
      </dgm:t>
    </dgm:pt>
    <dgm:pt modelId="{4747F9B8-7491-436B-839D-5C96F8010441}">
      <dgm:prSet/>
      <dgm:spPr/>
      <dgm:t>
        <a:bodyPr/>
        <a:lstStyle/>
        <a:p>
          <a:pPr>
            <a:lnSpc>
              <a:spcPct val="100000"/>
            </a:lnSpc>
          </a:pPr>
          <a:r>
            <a:rPr lang="en-PK" b="0" i="0" baseline="0"/>
            <a:t>Architecture: Superscalar, pipelining, branch prediction, caches for speed.</a:t>
          </a:r>
          <a:endParaRPr lang="en-US"/>
        </a:p>
      </dgm:t>
    </dgm:pt>
    <dgm:pt modelId="{78A705C6-E16A-44FC-A246-6463FCE5D331}" type="parTrans" cxnId="{8714716F-79C7-4D9A-8424-544BB45641F4}">
      <dgm:prSet/>
      <dgm:spPr/>
      <dgm:t>
        <a:bodyPr/>
        <a:lstStyle/>
        <a:p>
          <a:endParaRPr lang="en-US"/>
        </a:p>
      </dgm:t>
    </dgm:pt>
    <dgm:pt modelId="{3C13C802-89DF-43D3-8B12-7DF683E221BA}" type="sibTrans" cxnId="{8714716F-79C7-4D9A-8424-544BB45641F4}">
      <dgm:prSet/>
      <dgm:spPr/>
      <dgm:t>
        <a:bodyPr/>
        <a:lstStyle/>
        <a:p>
          <a:endParaRPr lang="en-US"/>
        </a:p>
      </dgm:t>
    </dgm:pt>
    <dgm:pt modelId="{F3FA673E-60CB-4E9A-916B-47AD0D532CE3}" type="pres">
      <dgm:prSet presAssocID="{36ABA399-A025-476C-BE6E-2EAD23DDD871}" presName="root" presStyleCnt="0">
        <dgm:presLayoutVars>
          <dgm:dir/>
          <dgm:resizeHandles val="exact"/>
        </dgm:presLayoutVars>
      </dgm:prSet>
      <dgm:spPr/>
    </dgm:pt>
    <dgm:pt modelId="{D0A4B1B7-51DE-45D9-896C-22C080DA5690}" type="pres">
      <dgm:prSet presAssocID="{EA4B3FDC-7151-4DA1-A9CD-21E342C0C7B5}" presName="compNode" presStyleCnt="0"/>
      <dgm:spPr/>
    </dgm:pt>
    <dgm:pt modelId="{4FBF6775-AB8B-49D3-B31E-F0D8E6CDC5C9}" type="pres">
      <dgm:prSet presAssocID="{EA4B3FDC-7151-4DA1-A9CD-21E342C0C7B5}" presName="bgRect" presStyleLbl="bgShp" presStyleIdx="0" presStyleCnt="5"/>
      <dgm:spPr/>
    </dgm:pt>
    <dgm:pt modelId="{433165F9-B36E-4A6A-A044-1216EC47E341}" type="pres">
      <dgm:prSet presAssocID="{EA4B3FDC-7151-4DA1-A9CD-21E342C0C7B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E86A0EF-FDC8-408C-BF75-66455ABC7470}" type="pres">
      <dgm:prSet presAssocID="{EA4B3FDC-7151-4DA1-A9CD-21E342C0C7B5}" presName="spaceRect" presStyleCnt="0"/>
      <dgm:spPr/>
    </dgm:pt>
    <dgm:pt modelId="{7D51769A-C14F-4C9F-A7C8-F5DDA69792A6}" type="pres">
      <dgm:prSet presAssocID="{EA4B3FDC-7151-4DA1-A9CD-21E342C0C7B5}" presName="parTx" presStyleLbl="revTx" presStyleIdx="0" presStyleCnt="5">
        <dgm:presLayoutVars>
          <dgm:chMax val="0"/>
          <dgm:chPref val="0"/>
        </dgm:presLayoutVars>
      </dgm:prSet>
      <dgm:spPr/>
    </dgm:pt>
    <dgm:pt modelId="{E1C7BFB6-60D1-4072-9005-2B8428000F6A}" type="pres">
      <dgm:prSet presAssocID="{E1BC9137-EDDE-4605-9F87-6CA2F3CD6FFD}" presName="sibTrans" presStyleCnt="0"/>
      <dgm:spPr/>
    </dgm:pt>
    <dgm:pt modelId="{16BB93C7-2741-4A31-84BA-ECFB08355527}" type="pres">
      <dgm:prSet presAssocID="{8D79A9E6-A387-4A7D-A8DB-B809B4568686}" presName="compNode" presStyleCnt="0"/>
      <dgm:spPr/>
    </dgm:pt>
    <dgm:pt modelId="{45E9F054-966A-4C4F-A9B6-008ACC0EA037}" type="pres">
      <dgm:prSet presAssocID="{8D79A9E6-A387-4A7D-A8DB-B809B4568686}" presName="bgRect" presStyleLbl="bgShp" presStyleIdx="1" presStyleCnt="5"/>
      <dgm:spPr/>
    </dgm:pt>
    <dgm:pt modelId="{93B925A1-289B-45E2-88F7-69C4A8865EA1}" type="pres">
      <dgm:prSet presAssocID="{8D79A9E6-A387-4A7D-A8DB-B809B456868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0821A738-563B-4A4B-B420-405509EDBA7F}" type="pres">
      <dgm:prSet presAssocID="{8D79A9E6-A387-4A7D-A8DB-B809B4568686}" presName="spaceRect" presStyleCnt="0"/>
      <dgm:spPr/>
    </dgm:pt>
    <dgm:pt modelId="{37E580F5-203F-4850-B776-B7766FF594C2}" type="pres">
      <dgm:prSet presAssocID="{8D79A9E6-A387-4A7D-A8DB-B809B4568686}" presName="parTx" presStyleLbl="revTx" presStyleIdx="1" presStyleCnt="5">
        <dgm:presLayoutVars>
          <dgm:chMax val="0"/>
          <dgm:chPref val="0"/>
        </dgm:presLayoutVars>
      </dgm:prSet>
      <dgm:spPr/>
    </dgm:pt>
    <dgm:pt modelId="{09EAAD33-D0D5-421E-931A-F9435E38CA4E}" type="pres">
      <dgm:prSet presAssocID="{4F1404E9-02BA-4B4D-BB0D-7FB2C552AF8B}" presName="sibTrans" presStyleCnt="0"/>
      <dgm:spPr/>
    </dgm:pt>
    <dgm:pt modelId="{4594D175-3405-443F-B8DC-42531C1B996D}" type="pres">
      <dgm:prSet presAssocID="{E3A0F5D6-8EF6-4AF7-A036-2023CCCA100C}" presName="compNode" presStyleCnt="0"/>
      <dgm:spPr/>
    </dgm:pt>
    <dgm:pt modelId="{2481CF19-FBF3-4D92-9C58-62CF195BCBCD}" type="pres">
      <dgm:prSet presAssocID="{E3A0F5D6-8EF6-4AF7-A036-2023CCCA100C}" presName="bgRect" presStyleLbl="bgShp" presStyleIdx="2" presStyleCnt="5"/>
      <dgm:spPr/>
    </dgm:pt>
    <dgm:pt modelId="{14889ACC-E0E8-40C5-AFB1-9F3AE72460DE}" type="pres">
      <dgm:prSet presAssocID="{E3A0F5D6-8EF6-4AF7-A036-2023CCCA100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CB1F6362-D09B-4339-B4E6-3C7190006DE6}" type="pres">
      <dgm:prSet presAssocID="{E3A0F5D6-8EF6-4AF7-A036-2023CCCA100C}" presName="spaceRect" presStyleCnt="0"/>
      <dgm:spPr/>
    </dgm:pt>
    <dgm:pt modelId="{BB11154C-D9FE-47DC-84F5-9B351B7A8749}" type="pres">
      <dgm:prSet presAssocID="{E3A0F5D6-8EF6-4AF7-A036-2023CCCA100C}" presName="parTx" presStyleLbl="revTx" presStyleIdx="2" presStyleCnt="5">
        <dgm:presLayoutVars>
          <dgm:chMax val="0"/>
          <dgm:chPref val="0"/>
        </dgm:presLayoutVars>
      </dgm:prSet>
      <dgm:spPr/>
    </dgm:pt>
    <dgm:pt modelId="{4EA39295-6A55-4768-B23D-61AA092EEEA0}" type="pres">
      <dgm:prSet presAssocID="{4A01CAE1-DA15-47EF-8B17-1BF3A4EA3701}" presName="sibTrans" presStyleCnt="0"/>
      <dgm:spPr/>
    </dgm:pt>
    <dgm:pt modelId="{676BF7B7-7A69-49C2-9075-8297552076BB}" type="pres">
      <dgm:prSet presAssocID="{4358D844-B184-4E62-B9EC-1CE08AC8417D}" presName="compNode" presStyleCnt="0"/>
      <dgm:spPr/>
    </dgm:pt>
    <dgm:pt modelId="{C2978622-4BE6-43AC-B33F-EE08DE35378E}" type="pres">
      <dgm:prSet presAssocID="{4358D844-B184-4E62-B9EC-1CE08AC8417D}" presName="bgRect" presStyleLbl="bgShp" presStyleIdx="3" presStyleCnt="5"/>
      <dgm:spPr/>
    </dgm:pt>
    <dgm:pt modelId="{7A209F2A-4E34-44A9-B4FF-7832EE624832}" type="pres">
      <dgm:prSet presAssocID="{4358D844-B184-4E62-B9EC-1CE08AC8417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6E42D41-03C6-460A-9539-6C60C392B89E}" type="pres">
      <dgm:prSet presAssocID="{4358D844-B184-4E62-B9EC-1CE08AC8417D}" presName="spaceRect" presStyleCnt="0"/>
      <dgm:spPr/>
    </dgm:pt>
    <dgm:pt modelId="{A0CE0AAC-7749-4C5E-8A9A-FA9596E6DDAF}" type="pres">
      <dgm:prSet presAssocID="{4358D844-B184-4E62-B9EC-1CE08AC8417D}" presName="parTx" presStyleLbl="revTx" presStyleIdx="3" presStyleCnt="5">
        <dgm:presLayoutVars>
          <dgm:chMax val="0"/>
          <dgm:chPref val="0"/>
        </dgm:presLayoutVars>
      </dgm:prSet>
      <dgm:spPr/>
    </dgm:pt>
    <dgm:pt modelId="{3DA1CD16-9687-414D-935C-0B91C06D379B}" type="pres">
      <dgm:prSet presAssocID="{22AF691D-9142-4255-AB5E-09CC7DA6F10A}" presName="sibTrans" presStyleCnt="0"/>
      <dgm:spPr/>
    </dgm:pt>
    <dgm:pt modelId="{C91A39D5-076F-4614-8F79-F6178E47C244}" type="pres">
      <dgm:prSet presAssocID="{4747F9B8-7491-436B-839D-5C96F8010441}" presName="compNode" presStyleCnt="0"/>
      <dgm:spPr/>
    </dgm:pt>
    <dgm:pt modelId="{4D828C7F-B6A7-4C10-A695-6F79AEFB3071}" type="pres">
      <dgm:prSet presAssocID="{4747F9B8-7491-436B-839D-5C96F8010441}" presName="bgRect" presStyleLbl="bgShp" presStyleIdx="4" presStyleCnt="5"/>
      <dgm:spPr/>
    </dgm:pt>
    <dgm:pt modelId="{172A33F3-E8E7-4EEC-A5E5-CBFEE9236893}" type="pres">
      <dgm:prSet presAssocID="{4747F9B8-7491-436B-839D-5C96F801044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DFFF86F5-439F-4532-A592-3A80851A28FA}" type="pres">
      <dgm:prSet presAssocID="{4747F9B8-7491-436B-839D-5C96F8010441}" presName="spaceRect" presStyleCnt="0"/>
      <dgm:spPr/>
    </dgm:pt>
    <dgm:pt modelId="{E7776DA5-B2C9-46B9-9820-A1CCD61761A2}" type="pres">
      <dgm:prSet presAssocID="{4747F9B8-7491-436B-839D-5C96F801044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A08CC02-7269-4DA3-A590-49C9B52301BC}" type="presOf" srcId="{4358D844-B184-4E62-B9EC-1CE08AC8417D}" destId="{A0CE0AAC-7749-4C5E-8A9A-FA9596E6DDAF}" srcOrd="0" destOrd="0" presId="urn:microsoft.com/office/officeart/2018/2/layout/IconVerticalSolidList"/>
    <dgm:cxn modelId="{7F87ED0D-F192-4BBB-8B3A-D929C8D0F15D}" srcId="{36ABA399-A025-476C-BE6E-2EAD23DDD871}" destId="{E3A0F5D6-8EF6-4AF7-A036-2023CCCA100C}" srcOrd="2" destOrd="0" parTransId="{763EE74F-6C40-4CE6-93C6-36136D483FC4}" sibTransId="{4A01CAE1-DA15-47EF-8B17-1BF3A4EA3701}"/>
    <dgm:cxn modelId="{2CEEA515-B5B7-4D6F-B508-870878F20444}" srcId="{36ABA399-A025-476C-BE6E-2EAD23DDD871}" destId="{8D79A9E6-A387-4A7D-A8DB-B809B4568686}" srcOrd="1" destOrd="0" parTransId="{74F56446-C8EC-4FFC-B9E3-323E621F6BE2}" sibTransId="{4F1404E9-02BA-4B4D-BB0D-7FB2C552AF8B}"/>
    <dgm:cxn modelId="{E11FCF1A-8BC1-4229-90B4-434A0D045B63}" type="presOf" srcId="{E3A0F5D6-8EF6-4AF7-A036-2023CCCA100C}" destId="{BB11154C-D9FE-47DC-84F5-9B351B7A8749}" srcOrd="0" destOrd="0" presId="urn:microsoft.com/office/officeart/2018/2/layout/IconVerticalSolidList"/>
    <dgm:cxn modelId="{D40E372D-70D2-4F28-922D-E2B775E5F583}" type="presOf" srcId="{4747F9B8-7491-436B-839D-5C96F8010441}" destId="{E7776DA5-B2C9-46B9-9820-A1CCD61761A2}" srcOrd="0" destOrd="0" presId="urn:microsoft.com/office/officeart/2018/2/layout/IconVerticalSolidList"/>
    <dgm:cxn modelId="{C1E4ED67-FBAD-4DD3-A3EF-950A33E303A6}" type="presOf" srcId="{36ABA399-A025-476C-BE6E-2EAD23DDD871}" destId="{F3FA673E-60CB-4E9A-916B-47AD0D532CE3}" srcOrd="0" destOrd="0" presId="urn:microsoft.com/office/officeart/2018/2/layout/IconVerticalSolidList"/>
    <dgm:cxn modelId="{8714716F-79C7-4D9A-8424-544BB45641F4}" srcId="{36ABA399-A025-476C-BE6E-2EAD23DDD871}" destId="{4747F9B8-7491-436B-839D-5C96F8010441}" srcOrd="4" destOrd="0" parTransId="{78A705C6-E16A-44FC-A246-6463FCE5D331}" sibTransId="{3C13C802-89DF-43D3-8B12-7DF683E221BA}"/>
    <dgm:cxn modelId="{AA4D0072-B784-4AD9-9649-34DDD4EC3597}" type="presOf" srcId="{EA4B3FDC-7151-4DA1-A9CD-21E342C0C7B5}" destId="{7D51769A-C14F-4C9F-A7C8-F5DDA69792A6}" srcOrd="0" destOrd="0" presId="urn:microsoft.com/office/officeart/2018/2/layout/IconVerticalSolidList"/>
    <dgm:cxn modelId="{24B77D96-E8F8-4D9C-9F45-156EFDC206F6}" type="presOf" srcId="{8D79A9E6-A387-4A7D-A8DB-B809B4568686}" destId="{37E580F5-203F-4850-B776-B7766FF594C2}" srcOrd="0" destOrd="0" presId="urn:microsoft.com/office/officeart/2018/2/layout/IconVerticalSolidList"/>
    <dgm:cxn modelId="{C6B484B8-50B9-40C2-AA11-44F57630FE04}" srcId="{36ABA399-A025-476C-BE6E-2EAD23DDD871}" destId="{4358D844-B184-4E62-B9EC-1CE08AC8417D}" srcOrd="3" destOrd="0" parTransId="{7CFCF481-7187-497B-B993-35CFBE292780}" sibTransId="{22AF691D-9142-4255-AB5E-09CC7DA6F10A}"/>
    <dgm:cxn modelId="{E39B28B9-63CD-47CD-9944-92928139BBD1}" srcId="{36ABA399-A025-476C-BE6E-2EAD23DDD871}" destId="{EA4B3FDC-7151-4DA1-A9CD-21E342C0C7B5}" srcOrd="0" destOrd="0" parTransId="{5B0DA8C5-F83F-48FA-B9BD-114EAB6746FB}" sibTransId="{E1BC9137-EDDE-4605-9F87-6CA2F3CD6FFD}"/>
    <dgm:cxn modelId="{860575E0-1107-444B-9883-69725A721D7C}" type="presParOf" srcId="{F3FA673E-60CB-4E9A-916B-47AD0D532CE3}" destId="{D0A4B1B7-51DE-45D9-896C-22C080DA5690}" srcOrd="0" destOrd="0" presId="urn:microsoft.com/office/officeart/2018/2/layout/IconVerticalSolidList"/>
    <dgm:cxn modelId="{1C85762C-33EB-4DE0-BF65-0360D53BA843}" type="presParOf" srcId="{D0A4B1B7-51DE-45D9-896C-22C080DA5690}" destId="{4FBF6775-AB8B-49D3-B31E-F0D8E6CDC5C9}" srcOrd="0" destOrd="0" presId="urn:microsoft.com/office/officeart/2018/2/layout/IconVerticalSolidList"/>
    <dgm:cxn modelId="{DF0BBFF6-3976-47E5-BD1C-F9AA0A0A41DE}" type="presParOf" srcId="{D0A4B1B7-51DE-45D9-896C-22C080DA5690}" destId="{433165F9-B36E-4A6A-A044-1216EC47E341}" srcOrd="1" destOrd="0" presId="urn:microsoft.com/office/officeart/2018/2/layout/IconVerticalSolidList"/>
    <dgm:cxn modelId="{F19F2303-6022-4F15-ABAB-62096A357488}" type="presParOf" srcId="{D0A4B1B7-51DE-45D9-896C-22C080DA5690}" destId="{2E86A0EF-FDC8-408C-BF75-66455ABC7470}" srcOrd="2" destOrd="0" presId="urn:microsoft.com/office/officeart/2018/2/layout/IconVerticalSolidList"/>
    <dgm:cxn modelId="{1C22D972-471C-4D3E-AB60-DCDDAF211855}" type="presParOf" srcId="{D0A4B1B7-51DE-45D9-896C-22C080DA5690}" destId="{7D51769A-C14F-4C9F-A7C8-F5DDA69792A6}" srcOrd="3" destOrd="0" presId="urn:microsoft.com/office/officeart/2018/2/layout/IconVerticalSolidList"/>
    <dgm:cxn modelId="{BB58F41F-58BD-4616-BE40-EE0CE2430922}" type="presParOf" srcId="{F3FA673E-60CB-4E9A-916B-47AD0D532CE3}" destId="{E1C7BFB6-60D1-4072-9005-2B8428000F6A}" srcOrd="1" destOrd="0" presId="urn:microsoft.com/office/officeart/2018/2/layout/IconVerticalSolidList"/>
    <dgm:cxn modelId="{9C017822-22B3-4211-8720-53CD422C7E69}" type="presParOf" srcId="{F3FA673E-60CB-4E9A-916B-47AD0D532CE3}" destId="{16BB93C7-2741-4A31-84BA-ECFB08355527}" srcOrd="2" destOrd="0" presId="urn:microsoft.com/office/officeart/2018/2/layout/IconVerticalSolidList"/>
    <dgm:cxn modelId="{BA8B7D1A-B12C-4A81-8E68-6C32259FB0B6}" type="presParOf" srcId="{16BB93C7-2741-4A31-84BA-ECFB08355527}" destId="{45E9F054-966A-4C4F-A9B6-008ACC0EA037}" srcOrd="0" destOrd="0" presId="urn:microsoft.com/office/officeart/2018/2/layout/IconVerticalSolidList"/>
    <dgm:cxn modelId="{422D3DAD-2518-4245-9646-83935D3DB2A9}" type="presParOf" srcId="{16BB93C7-2741-4A31-84BA-ECFB08355527}" destId="{93B925A1-289B-45E2-88F7-69C4A8865EA1}" srcOrd="1" destOrd="0" presId="urn:microsoft.com/office/officeart/2018/2/layout/IconVerticalSolidList"/>
    <dgm:cxn modelId="{52431A51-EE0D-48C0-824B-25B8BEB1F003}" type="presParOf" srcId="{16BB93C7-2741-4A31-84BA-ECFB08355527}" destId="{0821A738-563B-4A4B-B420-405509EDBA7F}" srcOrd="2" destOrd="0" presId="urn:microsoft.com/office/officeart/2018/2/layout/IconVerticalSolidList"/>
    <dgm:cxn modelId="{E8F770FF-8D92-46BF-B314-70A5C9D1D45D}" type="presParOf" srcId="{16BB93C7-2741-4A31-84BA-ECFB08355527}" destId="{37E580F5-203F-4850-B776-B7766FF594C2}" srcOrd="3" destOrd="0" presId="urn:microsoft.com/office/officeart/2018/2/layout/IconVerticalSolidList"/>
    <dgm:cxn modelId="{206302AE-BD8A-4BF7-8C78-43292D5DC92F}" type="presParOf" srcId="{F3FA673E-60CB-4E9A-916B-47AD0D532CE3}" destId="{09EAAD33-D0D5-421E-931A-F9435E38CA4E}" srcOrd="3" destOrd="0" presId="urn:microsoft.com/office/officeart/2018/2/layout/IconVerticalSolidList"/>
    <dgm:cxn modelId="{4D27F165-0B22-4222-9825-3EBB1068EF87}" type="presParOf" srcId="{F3FA673E-60CB-4E9A-916B-47AD0D532CE3}" destId="{4594D175-3405-443F-B8DC-42531C1B996D}" srcOrd="4" destOrd="0" presId="urn:microsoft.com/office/officeart/2018/2/layout/IconVerticalSolidList"/>
    <dgm:cxn modelId="{A4E45B5A-330A-4325-B8D8-D887F91EFF37}" type="presParOf" srcId="{4594D175-3405-443F-B8DC-42531C1B996D}" destId="{2481CF19-FBF3-4D92-9C58-62CF195BCBCD}" srcOrd="0" destOrd="0" presId="urn:microsoft.com/office/officeart/2018/2/layout/IconVerticalSolidList"/>
    <dgm:cxn modelId="{B9C0E28B-D16A-4113-B317-09EE16DC4F3B}" type="presParOf" srcId="{4594D175-3405-443F-B8DC-42531C1B996D}" destId="{14889ACC-E0E8-40C5-AFB1-9F3AE72460DE}" srcOrd="1" destOrd="0" presId="urn:microsoft.com/office/officeart/2018/2/layout/IconVerticalSolidList"/>
    <dgm:cxn modelId="{E333AAF2-FC12-41B9-B320-36B4662D85E6}" type="presParOf" srcId="{4594D175-3405-443F-B8DC-42531C1B996D}" destId="{CB1F6362-D09B-4339-B4E6-3C7190006DE6}" srcOrd="2" destOrd="0" presId="urn:microsoft.com/office/officeart/2018/2/layout/IconVerticalSolidList"/>
    <dgm:cxn modelId="{B908C0C4-F1C6-4927-82DB-BFDFB170C0B0}" type="presParOf" srcId="{4594D175-3405-443F-B8DC-42531C1B996D}" destId="{BB11154C-D9FE-47DC-84F5-9B351B7A8749}" srcOrd="3" destOrd="0" presId="urn:microsoft.com/office/officeart/2018/2/layout/IconVerticalSolidList"/>
    <dgm:cxn modelId="{903D8E65-B960-42B9-88BA-C79BCF13F1E5}" type="presParOf" srcId="{F3FA673E-60CB-4E9A-916B-47AD0D532CE3}" destId="{4EA39295-6A55-4768-B23D-61AA092EEEA0}" srcOrd="5" destOrd="0" presId="urn:microsoft.com/office/officeart/2018/2/layout/IconVerticalSolidList"/>
    <dgm:cxn modelId="{2BF71B32-8944-4A57-A1D4-7F9A73C3EA31}" type="presParOf" srcId="{F3FA673E-60CB-4E9A-916B-47AD0D532CE3}" destId="{676BF7B7-7A69-49C2-9075-8297552076BB}" srcOrd="6" destOrd="0" presId="urn:microsoft.com/office/officeart/2018/2/layout/IconVerticalSolidList"/>
    <dgm:cxn modelId="{82665E4B-F135-42E4-B4F5-B6EDDE9C1872}" type="presParOf" srcId="{676BF7B7-7A69-49C2-9075-8297552076BB}" destId="{C2978622-4BE6-43AC-B33F-EE08DE35378E}" srcOrd="0" destOrd="0" presId="urn:microsoft.com/office/officeart/2018/2/layout/IconVerticalSolidList"/>
    <dgm:cxn modelId="{83F2839F-8D1C-4D11-B1D5-15AD03CA46A5}" type="presParOf" srcId="{676BF7B7-7A69-49C2-9075-8297552076BB}" destId="{7A209F2A-4E34-44A9-B4FF-7832EE624832}" srcOrd="1" destOrd="0" presId="urn:microsoft.com/office/officeart/2018/2/layout/IconVerticalSolidList"/>
    <dgm:cxn modelId="{17B1D188-BE3C-4780-864C-EC35CC95A73A}" type="presParOf" srcId="{676BF7B7-7A69-49C2-9075-8297552076BB}" destId="{A6E42D41-03C6-460A-9539-6C60C392B89E}" srcOrd="2" destOrd="0" presId="urn:microsoft.com/office/officeart/2018/2/layout/IconVerticalSolidList"/>
    <dgm:cxn modelId="{346C1BBF-1EBF-43D9-B8F2-111CC51FE506}" type="presParOf" srcId="{676BF7B7-7A69-49C2-9075-8297552076BB}" destId="{A0CE0AAC-7749-4C5E-8A9A-FA9596E6DDAF}" srcOrd="3" destOrd="0" presId="urn:microsoft.com/office/officeart/2018/2/layout/IconVerticalSolidList"/>
    <dgm:cxn modelId="{ACCE4BB7-14E7-41A4-BCD5-050E59D57572}" type="presParOf" srcId="{F3FA673E-60CB-4E9A-916B-47AD0D532CE3}" destId="{3DA1CD16-9687-414D-935C-0B91C06D379B}" srcOrd="7" destOrd="0" presId="urn:microsoft.com/office/officeart/2018/2/layout/IconVerticalSolidList"/>
    <dgm:cxn modelId="{6E6137E6-4799-43C8-9082-C590FE805545}" type="presParOf" srcId="{F3FA673E-60CB-4E9A-916B-47AD0D532CE3}" destId="{C91A39D5-076F-4614-8F79-F6178E47C244}" srcOrd="8" destOrd="0" presId="urn:microsoft.com/office/officeart/2018/2/layout/IconVerticalSolidList"/>
    <dgm:cxn modelId="{B5690093-BA7E-4D4E-BECC-A5B4FCA17CFA}" type="presParOf" srcId="{C91A39D5-076F-4614-8F79-F6178E47C244}" destId="{4D828C7F-B6A7-4C10-A695-6F79AEFB3071}" srcOrd="0" destOrd="0" presId="urn:microsoft.com/office/officeart/2018/2/layout/IconVerticalSolidList"/>
    <dgm:cxn modelId="{64FEBBE5-BCD0-404B-AABB-1A6D2A8A8272}" type="presParOf" srcId="{C91A39D5-076F-4614-8F79-F6178E47C244}" destId="{172A33F3-E8E7-4EEC-A5E5-CBFEE9236893}" srcOrd="1" destOrd="0" presId="urn:microsoft.com/office/officeart/2018/2/layout/IconVerticalSolidList"/>
    <dgm:cxn modelId="{36FA0565-4BBD-484B-AEBE-9136C3344678}" type="presParOf" srcId="{C91A39D5-076F-4614-8F79-F6178E47C244}" destId="{DFFF86F5-439F-4532-A592-3A80851A28FA}" srcOrd="2" destOrd="0" presId="urn:microsoft.com/office/officeart/2018/2/layout/IconVerticalSolidList"/>
    <dgm:cxn modelId="{177B66E6-13CC-4902-A698-79EE100858D6}" type="presParOf" srcId="{C91A39D5-076F-4614-8F79-F6178E47C244}" destId="{E7776DA5-B2C9-46B9-9820-A1CCD61761A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AA66FB-9646-4B27-BCA4-3E4A3DACC6DC}">
      <dsp:nvSpPr>
        <dsp:cNvPr id="0" name=""/>
        <dsp:cNvSpPr/>
      </dsp:nvSpPr>
      <dsp:spPr>
        <a:xfrm>
          <a:off x="0" y="506"/>
          <a:ext cx="471878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5E5BE-83AD-4ADC-AB47-763B42FB09FE}">
      <dsp:nvSpPr>
        <dsp:cNvPr id="0" name=""/>
        <dsp:cNvSpPr/>
      </dsp:nvSpPr>
      <dsp:spPr>
        <a:xfrm>
          <a:off x="0" y="506"/>
          <a:ext cx="4718786" cy="829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Assembly </a:t>
          </a:r>
        </a:p>
      </dsp:txBody>
      <dsp:txXfrm>
        <a:off x="0" y="506"/>
        <a:ext cx="4718786" cy="829407"/>
      </dsp:txXfrm>
    </dsp:sp>
    <dsp:sp modelId="{059E49EF-8BEC-48E1-914F-328E4914CB9C}">
      <dsp:nvSpPr>
        <dsp:cNvPr id="0" name=""/>
        <dsp:cNvSpPr/>
      </dsp:nvSpPr>
      <dsp:spPr>
        <a:xfrm>
          <a:off x="0" y="829914"/>
          <a:ext cx="471878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F3A446-3463-4D80-887F-7394AB67C277}">
      <dsp:nvSpPr>
        <dsp:cNvPr id="0" name=""/>
        <dsp:cNvSpPr/>
      </dsp:nvSpPr>
      <dsp:spPr>
        <a:xfrm>
          <a:off x="0" y="829914"/>
          <a:ext cx="4718786" cy="829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Verilog</a:t>
          </a:r>
        </a:p>
      </dsp:txBody>
      <dsp:txXfrm>
        <a:off x="0" y="829914"/>
        <a:ext cx="4718786" cy="829407"/>
      </dsp:txXfrm>
    </dsp:sp>
    <dsp:sp modelId="{F346B76C-A3AB-4C7D-96BB-EC962EB37C4E}">
      <dsp:nvSpPr>
        <dsp:cNvPr id="0" name=""/>
        <dsp:cNvSpPr/>
      </dsp:nvSpPr>
      <dsp:spPr>
        <a:xfrm>
          <a:off x="0" y="1659321"/>
          <a:ext cx="471878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3E1A03-5BBD-4507-A177-276138EAE208}">
      <dsp:nvSpPr>
        <dsp:cNvPr id="0" name=""/>
        <dsp:cNvSpPr/>
      </dsp:nvSpPr>
      <dsp:spPr>
        <a:xfrm>
          <a:off x="0" y="1659321"/>
          <a:ext cx="4718786" cy="829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Circuit Verse</a:t>
          </a:r>
        </a:p>
      </dsp:txBody>
      <dsp:txXfrm>
        <a:off x="0" y="1659321"/>
        <a:ext cx="4718786" cy="829407"/>
      </dsp:txXfrm>
    </dsp:sp>
    <dsp:sp modelId="{D5372D8C-3CF8-438B-993B-73D71F38B607}">
      <dsp:nvSpPr>
        <dsp:cNvPr id="0" name=""/>
        <dsp:cNvSpPr/>
      </dsp:nvSpPr>
      <dsp:spPr>
        <a:xfrm>
          <a:off x="0" y="2488729"/>
          <a:ext cx="471878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72C403-232C-4459-9FCA-E9BB6A92E4A7}">
      <dsp:nvSpPr>
        <dsp:cNvPr id="0" name=""/>
        <dsp:cNvSpPr/>
      </dsp:nvSpPr>
      <dsp:spPr>
        <a:xfrm>
          <a:off x="0" y="2488729"/>
          <a:ext cx="4718786" cy="829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Digital JS</a:t>
          </a:r>
        </a:p>
      </dsp:txBody>
      <dsp:txXfrm>
        <a:off x="0" y="2488729"/>
        <a:ext cx="4718786" cy="829407"/>
      </dsp:txXfrm>
    </dsp:sp>
    <dsp:sp modelId="{80C54B61-B4DF-47F7-B083-0B6F4B0752EC}">
      <dsp:nvSpPr>
        <dsp:cNvPr id="0" name=""/>
        <dsp:cNvSpPr/>
      </dsp:nvSpPr>
      <dsp:spPr>
        <a:xfrm>
          <a:off x="0" y="3318136"/>
          <a:ext cx="471878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744AFA-85CD-4A61-A38D-5351BC8C21CF}">
      <dsp:nvSpPr>
        <dsp:cNvPr id="0" name=""/>
        <dsp:cNvSpPr/>
      </dsp:nvSpPr>
      <dsp:spPr>
        <a:xfrm>
          <a:off x="0" y="3318136"/>
          <a:ext cx="4718786" cy="829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/>
            <a:t>Ripes</a:t>
          </a:r>
          <a:endParaRPr lang="en-US" sz="3800" kern="1200" dirty="0"/>
        </a:p>
      </dsp:txBody>
      <dsp:txXfrm>
        <a:off x="0" y="3318136"/>
        <a:ext cx="4718786" cy="8294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AF9C5-1AB2-4E24-9ABE-AA192B2B07E1}">
      <dsp:nvSpPr>
        <dsp:cNvPr id="0" name=""/>
        <dsp:cNvSpPr/>
      </dsp:nvSpPr>
      <dsp:spPr>
        <a:xfrm>
          <a:off x="0" y="531"/>
          <a:ext cx="78867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3DE657-6C85-46FD-B4C2-F70CF6895530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3E9559-ACC3-41CF-8B7D-621F25FD4F4A}">
      <dsp:nvSpPr>
        <dsp:cNvPr id="0" name=""/>
        <dsp:cNvSpPr/>
      </dsp:nvSpPr>
      <dsp:spPr>
        <a:xfrm>
          <a:off x="1437631" y="531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 computer family is a category of computers with similar designs and microprocessors that are compatible. </a:t>
          </a:r>
        </a:p>
      </dsp:txBody>
      <dsp:txXfrm>
        <a:off x="1437631" y="531"/>
        <a:ext cx="6449068" cy="1244702"/>
      </dsp:txXfrm>
    </dsp:sp>
    <dsp:sp modelId="{ABFBD437-0B0C-4E43-8767-3356AF63BB37}">
      <dsp:nvSpPr>
        <dsp:cNvPr id="0" name=""/>
        <dsp:cNvSpPr/>
      </dsp:nvSpPr>
      <dsp:spPr>
        <a:xfrm>
          <a:off x="0" y="1556410"/>
          <a:ext cx="78867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4682D8-13A5-4101-A29A-4E95193F3C54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02EE78-1F88-40FE-9055-A6FC2B61D985}">
      <dsp:nvSpPr>
        <dsp:cNvPr id="0" name=""/>
        <dsp:cNvSpPr/>
      </dsp:nvSpPr>
      <dsp:spPr>
        <a:xfrm>
          <a:off x="1437631" y="1556410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Good examples of different computer families are the IBM or PC family versus the Apple or Mac family of computers</a:t>
          </a:r>
        </a:p>
      </dsp:txBody>
      <dsp:txXfrm>
        <a:off x="1437631" y="1556410"/>
        <a:ext cx="6449068" cy="1244702"/>
      </dsp:txXfrm>
    </dsp:sp>
    <dsp:sp modelId="{F1A49519-ED17-446C-9D04-4A7042293A9A}">
      <dsp:nvSpPr>
        <dsp:cNvPr id="0" name=""/>
        <dsp:cNvSpPr/>
      </dsp:nvSpPr>
      <dsp:spPr>
        <a:xfrm>
          <a:off x="0" y="3112289"/>
          <a:ext cx="78867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80DE2D-15E1-4DA0-BC04-7848CD104005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B7AC48-80EF-42FF-891F-82197EB72109}">
      <dsp:nvSpPr>
        <dsp:cNvPr id="0" name=""/>
        <dsp:cNvSpPr/>
      </dsp:nvSpPr>
      <dsp:spPr>
        <a:xfrm>
          <a:off x="1437631" y="3112289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Mostly, all computer families have successive generations, they do share the same architecture. But there are always exceptions </a:t>
          </a:r>
        </a:p>
      </dsp:txBody>
      <dsp:txXfrm>
        <a:off x="1437631" y="3112289"/>
        <a:ext cx="6449068" cy="12447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49C691-9501-41A9-9A40-009F05C785A6}">
      <dsp:nvSpPr>
        <dsp:cNvPr id="0" name=""/>
        <dsp:cNvSpPr/>
      </dsp:nvSpPr>
      <dsp:spPr>
        <a:xfrm>
          <a:off x="0" y="2117"/>
          <a:ext cx="5491336" cy="10733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FCEB4-7E5E-413E-BFCA-2B2D45560FB9}">
      <dsp:nvSpPr>
        <dsp:cNvPr id="0" name=""/>
        <dsp:cNvSpPr/>
      </dsp:nvSpPr>
      <dsp:spPr>
        <a:xfrm>
          <a:off x="324691" y="243623"/>
          <a:ext cx="590348" cy="5903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95EAE0-F138-4F2F-BE3A-782BEAED783C}">
      <dsp:nvSpPr>
        <dsp:cNvPr id="0" name=""/>
        <dsp:cNvSpPr/>
      </dsp:nvSpPr>
      <dsp:spPr>
        <a:xfrm>
          <a:off x="1239730" y="2117"/>
          <a:ext cx="4251605" cy="107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597" tIns="113597" rIns="113597" bIns="113597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CPU – controls the operation of the computer and performs its data processing functions </a:t>
          </a:r>
        </a:p>
      </dsp:txBody>
      <dsp:txXfrm>
        <a:off x="1239730" y="2117"/>
        <a:ext cx="4251605" cy="1073360"/>
      </dsp:txXfrm>
    </dsp:sp>
    <dsp:sp modelId="{D8A9073F-A731-4433-8BD9-F966A51FC401}">
      <dsp:nvSpPr>
        <dsp:cNvPr id="0" name=""/>
        <dsp:cNvSpPr/>
      </dsp:nvSpPr>
      <dsp:spPr>
        <a:xfrm>
          <a:off x="0" y="1343817"/>
          <a:ext cx="5491336" cy="10733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96A4E0-A482-4633-9148-CFE6DE73C764}">
      <dsp:nvSpPr>
        <dsp:cNvPr id="0" name=""/>
        <dsp:cNvSpPr/>
      </dsp:nvSpPr>
      <dsp:spPr>
        <a:xfrm>
          <a:off x="324691" y="1585323"/>
          <a:ext cx="590348" cy="5903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6B283C-A495-4E4F-9075-340BD25DAA1B}">
      <dsp:nvSpPr>
        <dsp:cNvPr id="0" name=""/>
        <dsp:cNvSpPr/>
      </dsp:nvSpPr>
      <dsp:spPr>
        <a:xfrm>
          <a:off x="1239730" y="1343817"/>
          <a:ext cx="4251605" cy="107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597" tIns="113597" rIns="113597" bIns="113597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Main Memory – stores data</a:t>
          </a:r>
        </a:p>
      </dsp:txBody>
      <dsp:txXfrm>
        <a:off x="1239730" y="1343817"/>
        <a:ext cx="4251605" cy="1073360"/>
      </dsp:txXfrm>
    </dsp:sp>
    <dsp:sp modelId="{728AABFB-50D1-40D6-9B7D-358F9BFFEF7E}">
      <dsp:nvSpPr>
        <dsp:cNvPr id="0" name=""/>
        <dsp:cNvSpPr/>
      </dsp:nvSpPr>
      <dsp:spPr>
        <a:xfrm>
          <a:off x="0" y="2685518"/>
          <a:ext cx="5491336" cy="10733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37EC78-3D58-41F6-9E29-24A68A4EC29A}">
      <dsp:nvSpPr>
        <dsp:cNvPr id="0" name=""/>
        <dsp:cNvSpPr/>
      </dsp:nvSpPr>
      <dsp:spPr>
        <a:xfrm>
          <a:off x="324691" y="2927024"/>
          <a:ext cx="590348" cy="5903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8E3939-FD0B-4C1A-B7D6-7ABBF393B16B}">
      <dsp:nvSpPr>
        <dsp:cNvPr id="0" name=""/>
        <dsp:cNvSpPr/>
      </dsp:nvSpPr>
      <dsp:spPr>
        <a:xfrm>
          <a:off x="1239730" y="2685518"/>
          <a:ext cx="4251605" cy="107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597" tIns="113597" rIns="113597" bIns="113597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I/O – moves data between the computer and its external environment</a:t>
          </a:r>
        </a:p>
      </dsp:txBody>
      <dsp:txXfrm>
        <a:off x="1239730" y="2685518"/>
        <a:ext cx="4251605" cy="1073360"/>
      </dsp:txXfrm>
    </dsp:sp>
    <dsp:sp modelId="{791EB2CF-A096-4A76-BE44-8EDF3384E3D9}">
      <dsp:nvSpPr>
        <dsp:cNvPr id="0" name=""/>
        <dsp:cNvSpPr/>
      </dsp:nvSpPr>
      <dsp:spPr>
        <a:xfrm>
          <a:off x="0" y="4027218"/>
          <a:ext cx="5491336" cy="10733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589997-D661-4495-99BD-72D7A51982F3}">
      <dsp:nvSpPr>
        <dsp:cNvPr id="0" name=""/>
        <dsp:cNvSpPr/>
      </dsp:nvSpPr>
      <dsp:spPr>
        <a:xfrm>
          <a:off x="324691" y="4268724"/>
          <a:ext cx="590348" cy="5903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24C645-FF83-4517-9B75-48245B025CEA}">
      <dsp:nvSpPr>
        <dsp:cNvPr id="0" name=""/>
        <dsp:cNvSpPr/>
      </dsp:nvSpPr>
      <dsp:spPr>
        <a:xfrm>
          <a:off x="1239730" y="4027218"/>
          <a:ext cx="4251605" cy="107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597" tIns="113597" rIns="113597" bIns="113597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System Interconnection – some mechanism that provides for communication among CPU, main memory, and I/O</a:t>
          </a:r>
        </a:p>
      </dsp:txBody>
      <dsp:txXfrm>
        <a:off x="1239730" y="4027218"/>
        <a:ext cx="4251605" cy="10733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F9375-CC13-444B-A977-8AB5282CDE63}">
      <dsp:nvSpPr>
        <dsp:cNvPr id="0" name=""/>
        <dsp:cNvSpPr/>
      </dsp:nvSpPr>
      <dsp:spPr>
        <a:xfrm>
          <a:off x="0" y="0"/>
          <a:ext cx="471878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BBCDBF-CFD9-4BB5-976D-C0820D8D38F5}">
      <dsp:nvSpPr>
        <dsp:cNvPr id="0" name=""/>
        <dsp:cNvSpPr/>
      </dsp:nvSpPr>
      <dsp:spPr>
        <a:xfrm>
          <a:off x="0" y="0"/>
          <a:ext cx="4718785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Sequence Logic Circuit: </a:t>
          </a:r>
          <a:r>
            <a:rPr lang="en-US" sz="1800" kern="1200" dirty="0"/>
            <a:t>This type of circuit's output depends not only on the current input but also on past inputs.</a:t>
          </a:r>
        </a:p>
      </dsp:txBody>
      <dsp:txXfrm>
        <a:off x="0" y="0"/>
        <a:ext cx="4718785" cy="1382683"/>
      </dsp:txXfrm>
    </dsp:sp>
    <dsp:sp modelId="{3C995937-9C0A-44B4-842A-EA466C3802BA}">
      <dsp:nvSpPr>
        <dsp:cNvPr id="0" name=""/>
        <dsp:cNvSpPr/>
      </dsp:nvSpPr>
      <dsp:spPr>
        <a:xfrm>
          <a:off x="0" y="1382683"/>
          <a:ext cx="4718785" cy="0"/>
        </a:xfrm>
        <a:prstGeom prst="line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1C774D-6C1A-49A6-A12E-8AD953E43D74}">
      <dsp:nvSpPr>
        <dsp:cNvPr id="0" name=""/>
        <dsp:cNvSpPr/>
      </dsp:nvSpPr>
      <dsp:spPr>
        <a:xfrm>
          <a:off x="0" y="1382683"/>
          <a:ext cx="4718785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Control Memory: </a:t>
          </a:r>
          <a:r>
            <a:rPr lang="en-US" sz="1800" kern="1200" dirty="0"/>
            <a:t>It stores the microprogram in a microprogrammed control unit.</a:t>
          </a:r>
        </a:p>
      </dsp:txBody>
      <dsp:txXfrm>
        <a:off x="0" y="1382683"/>
        <a:ext cx="4718785" cy="1382683"/>
      </dsp:txXfrm>
    </dsp:sp>
    <dsp:sp modelId="{529C1F10-3C39-4105-B56D-6723982D3422}">
      <dsp:nvSpPr>
        <dsp:cNvPr id="0" name=""/>
        <dsp:cNvSpPr/>
      </dsp:nvSpPr>
      <dsp:spPr>
        <a:xfrm>
          <a:off x="0" y="2765367"/>
          <a:ext cx="4718785" cy="0"/>
        </a:xfrm>
        <a:prstGeom prst="line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FCE43-5C94-402B-A408-CD32B052BC93}">
      <dsp:nvSpPr>
        <dsp:cNvPr id="0" name=""/>
        <dsp:cNvSpPr/>
      </dsp:nvSpPr>
      <dsp:spPr>
        <a:xfrm>
          <a:off x="0" y="2765367"/>
          <a:ext cx="4718785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Writable Control Memory: </a:t>
          </a:r>
          <a:r>
            <a:rPr lang="en-US" sz="1800" kern="1200" dirty="0"/>
            <a:t>This is control memory that can be changed, allowing the microprogram and instruction set to be modified.</a:t>
          </a:r>
        </a:p>
      </dsp:txBody>
      <dsp:txXfrm>
        <a:off x="0" y="2765367"/>
        <a:ext cx="4718785" cy="1382683"/>
      </dsp:txXfrm>
    </dsp:sp>
    <dsp:sp modelId="{9917ACCE-45CF-4B4A-AF74-4DFE038307AF}">
      <dsp:nvSpPr>
        <dsp:cNvPr id="0" name=""/>
        <dsp:cNvSpPr/>
      </dsp:nvSpPr>
      <dsp:spPr>
        <a:xfrm>
          <a:off x="0" y="4148051"/>
          <a:ext cx="4718785" cy="0"/>
        </a:xfrm>
        <a:prstGeom prst="lin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52FA1F-EAD4-4477-AA54-C0D37B74FD73}">
      <dsp:nvSpPr>
        <dsp:cNvPr id="0" name=""/>
        <dsp:cNvSpPr/>
      </dsp:nvSpPr>
      <dsp:spPr>
        <a:xfrm>
          <a:off x="0" y="4148051"/>
          <a:ext cx="4718785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Control Unit: </a:t>
          </a:r>
          <a:r>
            <a:rPr lang="en-US" sz="1800" kern="1200" dirty="0"/>
            <a:t>It uses registers and decoders to convert instructions into control signals that guide other parts of the computer, like memory, the arithmetic unit, and input/output devices.</a:t>
          </a:r>
        </a:p>
      </dsp:txBody>
      <dsp:txXfrm>
        <a:off x="0" y="4148051"/>
        <a:ext cx="4718785" cy="13826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7E5E91-5345-49D6-A58E-AD6E093A5434}">
      <dsp:nvSpPr>
        <dsp:cNvPr id="0" name=""/>
        <dsp:cNvSpPr/>
      </dsp:nvSpPr>
      <dsp:spPr>
        <a:xfrm>
          <a:off x="0" y="1808"/>
          <a:ext cx="7886700" cy="916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8C83A9-629E-4D9F-B7B7-226316C8EFC2}">
      <dsp:nvSpPr>
        <dsp:cNvPr id="0" name=""/>
        <dsp:cNvSpPr/>
      </dsp:nvSpPr>
      <dsp:spPr>
        <a:xfrm>
          <a:off x="277275" y="208046"/>
          <a:ext cx="504136" cy="5041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3AC4FC-8D9B-46EE-8A36-FAB952D1C6EB}">
      <dsp:nvSpPr>
        <dsp:cNvPr id="0" name=""/>
        <dsp:cNvSpPr/>
      </dsp:nvSpPr>
      <dsp:spPr>
        <a:xfrm>
          <a:off x="1058686" y="1808"/>
          <a:ext cx="68280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2200" b="1" i="0" kern="1200" baseline="0"/>
            <a:t>Sequential circuit</a:t>
          </a:r>
          <a:r>
            <a:rPr lang="en-PK" sz="2200" b="0" i="0" kern="1200" baseline="0"/>
            <a:t> → Keeps track of which micro-step we’re in.</a:t>
          </a:r>
          <a:endParaRPr lang="en-US" sz="2200" kern="1200"/>
        </a:p>
      </dsp:txBody>
      <dsp:txXfrm>
        <a:off x="1058686" y="1808"/>
        <a:ext cx="6828013" cy="916611"/>
      </dsp:txXfrm>
    </dsp:sp>
    <dsp:sp modelId="{04EC7CF8-8BA6-459A-B41F-55CA462BC773}">
      <dsp:nvSpPr>
        <dsp:cNvPr id="0" name=""/>
        <dsp:cNvSpPr/>
      </dsp:nvSpPr>
      <dsp:spPr>
        <a:xfrm>
          <a:off x="0" y="1147573"/>
          <a:ext cx="7886700" cy="916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64ED5B-75BF-4F5C-BA2E-7C46965A5860}">
      <dsp:nvSpPr>
        <dsp:cNvPr id="0" name=""/>
        <dsp:cNvSpPr/>
      </dsp:nvSpPr>
      <dsp:spPr>
        <a:xfrm>
          <a:off x="277275" y="1353811"/>
          <a:ext cx="504136" cy="5041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585F65-34CD-45FB-BB68-E14EBF03CA80}">
      <dsp:nvSpPr>
        <dsp:cNvPr id="0" name=""/>
        <dsp:cNvSpPr/>
      </dsp:nvSpPr>
      <dsp:spPr>
        <a:xfrm>
          <a:off x="1058686" y="1147573"/>
          <a:ext cx="68280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2200" b="1" i="0" kern="1200" baseline="0" dirty="0"/>
            <a:t>Control memory</a:t>
          </a:r>
          <a:r>
            <a:rPr lang="en-PK" sz="2200" b="0" i="0" kern="1200" baseline="0" dirty="0"/>
            <a:t> → Stores the recipe</a:t>
          </a:r>
          <a:r>
            <a:rPr lang="en-US" sz="2200" b="0" i="0" kern="1200" baseline="0" dirty="0"/>
            <a:t> (set of micro instructions)</a:t>
          </a:r>
          <a:r>
            <a:rPr lang="en-PK" sz="2200" b="0" i="0" kern="1200" baseline="0" dirty="0"/>
            <a:t> for how to perform ADD.</a:t>
          </a:r>
          <a:endParaRPr lang="en-US" sz="2200" kern="1200" dirty="0"/>
        </a:p>
      </dsp:txBody>
      <dsp:txXfrm>
        <a:off x="1058686" y="1147573"/>
        <a:ext cx="6828013" cy="916611"/>
      </dsp:txXfrm>
    </dsp:sp>
    <dsp:sp modelId="{335B54CB-2CE2-4708-9879-215E04212B54}">
      <dsp:nvSpPr>
        <dsp:cNvPr id="0" name=""/>
        <dsp:cNvSpPr/>
      </dsp:nvSpPr>
      <dsp:spPr>
        <a:xfrm>
          <a:off x="0" y="2293338"/>
          <a:ext cx="7886700" cy="916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356768-6B3B-43B1-A89D-D5C68049686A}">
      <dsp:nvSpPr>
        <dsp:cNvPr id="0" name=""/>
        <dsp:cNvSpPr/>
      </dsp:nvSpPr>
      <dsp:spPr>
        <a:xfrm>
          <a:off x="277275" y="2499576"/>
          <a:ext cx="504136" cy="5041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2B5A41-BEA4-4E86-A469-29C0B1C83261}">
      <dsp:nvSpPr>
        <dsp:cNvPr id="0" name=""/>
        <dsp:cNvSpPr/>
      </dsp:nvSpPr>
      <dsp:spPr>
        <a:xfrm>
          <a:off x="1058686" y="2293338"/>
          <a:ext cx="68280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2200" b="1" i="0" kern="1200" baseline="0" dirty="0"/>
            <a:t>Writable control memory</a:t>
          </a:r>
          <a:r>
            <a:rPr lang="en-PK" sz="2200" b="0" i="0" kern="1200" baseline="0" dirty="0"/>
            <a:t> → Lets us update/change that recipe.</a:t>
          </a:r>
          <a:endParaRPr lang="en-US" sz="2200" kern="1200" dirty="0"/>
        </a:p>
      </dsp:txBody>
      <dsp:txXfrm>
        <a:off x="1058686" y="2293338"/>
        <a:ext cx="6828013" cy="916611"/>
      </dsp:txXfrm>
    </dsp:sp>
    <dsp:sp modelId="{C1787D3C-1CF4-4673-9CD8-DAB89D53AA93}">
      <dsp:nvSpPr>
        <dsp:cNvPr id="0" name=""/>
        <dsp:cNvSpPr/>
      </dsp:nvSpPr>
      <dsp:spPr>
        <a:xfrm>
          <a:off x="0" y="3439103"/>
          <a:ext cx="7886700" cy="916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1EB5B-3772-4E83-8FFB-6E2B32870E77}">
      <dsp:nvSpPr>
        <dsp:cNvPr id="0" name=""/>
        <dsp:cNvSpPr/>
      </dsp:nvSpPr>
      <dsp:spPr>
        <a:xfrm>
          <a:off x="277275" y="3645341"/>
          <a:ext cx="504136" cy="5041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0B3FE-6DFB-42D7-941C-36E86CE6A5B3}">
      <dsp:nvSpPr>
        <dsp:cNvPr id="0" name=""/>
        <dsp:cNvSpPr/>
      </dsp:nvSpPr>
      <dsp:spPr>
        <a:xfrm>
          <a:off x="1058686" y="3439103"/>
          <a:ext cx="68280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2200" b="1" i="0" kern="1200" baseline="0"/>
            <a:t>Control unit</a:t>
          </a:r>
          <a:r>
            <a:rPr lang="en-PK" sz="2200" b="0" i="0" kern="1200" baseline="0"/>
            <a:t> → Sends actual signals to ALU, memory, registers.</a:t>
          </a:r>
          <a:endParaRPr lang="en-US" sz="2200" kern="1200"/>
        </a:p>
      </dsp:txBody>
      <dsp:txXfrm>
        <a:off x="1058686" y="3439103"/>
        <a:ext cx="6828013" cy="9166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6F816C-AF43-419E-959A-AE71286E6086}">
      <dsp:nvSpPr>
        <dsp:cNvPr id="0" name=""/>
        <dsp:cNvSpPr/>
      </dsp:nvSpPr>
      <dsp:spPr>
        <a:xfrm>
          <a:off x="0" y="3399"/>
          <a:ext cx="7886700" cy="724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F35B8-CD43-4761-8825-8B63E6C75933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A6E58-D38E-40B7-A294-75BAD1AB3A6F}">
      <dsp:nvSpPr>
        <dsp:cNvPr id="0" name=""/>
        <dsp:cNvSpPr/>
      </dsp:nvSpPr>
      <dsp:spPr>
        <a:xfrm>
          <a:off x="836323" y="3399"/>
          <a:ext cx="70503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800" b="0" i="0" kern="1200" baseline="0"/>
            <a:t>Hardware: </a:t>
          </a:r>
          <a:r>
            <a:rPr lang="en-PK" sz="1800" b="1" i="0" kern="1200" baseline="0"/>
            <a:t>Vacuum tubes</a:t>
          </a:r>
          <a:r>
            <a:rPr lang="en-PK" sz="1800" b="0" i="0" kern="1200" baseline="0"/>
            <a:t> for circuits, </a:t>
          </a:r>
          <a:r>
            <a:rPr lang="en-PK" sz="1800" b="1" i="0" kern="1200" baseline="0"/>
            <a:t>punch cards</a:t>
          </a:r>
          <a:r>
            <a:rPr lang="en-PK" sz="1800" b="0" i="0" kern="1200" baseline="0"/>
            <a:t> for input/output.</a:t>
          </a:r>
          <a:endParaRPr lang="en-US" sz="1800" kern="1200"/>
        </a:p>
      </dsp:txBody>
      <dsp:txXfrm>
        <a:off x="836323" y="3399"/>
        <a:ext cx="7050376" cy="724089"/>
      </dsp:txXfrm>
    </dsp:sp>
    <dsp:sp modelId="{06D0FCF6-63F0-4485-AFE4-ECF5F87FF0E3}">
      <dsp:nvSpPr>
        <dsp:cNvPr id="0" name=""/>
        <dsp:cNvSpPr/>
      </dsp:nvSpPr>
      <dsp:spPr>
        <a:xfrm>
          <a:off x="0" y="908511"/>
          <a:ext cx="7886700" cy="724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43B7D7-12C4-4E7A-BA69-7ADA78DE7FB4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B561FB-8BAC-4CEE-AA4F-B7916B7705A4}">
      <dsp:nvSpPr>
        <dsp:cNvPr id="0" name=""/>
        <dsp:cNvSpPr/>
      </dsp:nvSpPr>
      <dsp:spPr>
        <a:xfrm>
          <a:off x="836323" y="908511"/>
          <a:ext cx="70503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800" b="0" i="0" kern="1200" baseline="0"/>
            <a:t>Memory: Magnetic drums.</a:t>
          </a:r>
          <a:endParaRPr lang="en-US" sz="1800" kern="1200"/>
        </a:p>
      </dsp:txBody>
      <dsp:txXfrm>
        <a:off x="836323" y="908511"/>
        <a:ext cx="7050376" cy="724089"/>
      </dsp:txXfrm>
    </dsp:sp>
    <dsp:sp modelId="{0BA9E7E2-0343-4D3C-A879-51587AD452D6}">
      <dsp:nvSpPr>
        <dsp:cNvPr id="0" name=""/>
        <dsp:cNvSpPr/>
      </dsp:nvSpPr>
      <dsp:spPr>
        <a:xfrm>
          <a:off x="0" y="1813624"/>
          <a:ext cx="7886700" cy="724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EF1E3E-BB30-48A8-BCEA-D0822DD638DB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92BDB-CFA4-413D-9D85-6D1A5DC71188}">
      <dsp:nvSpPr>
        <dsp:cNvPr id="0" name=""/>
        <dsp:cNvSpPr/>
      </dsp:nvSpPr>
      <dsp:spPr>
        <a:xfrm>
          <a:off x="836323" y="1813624"/>
          <a:ext cx="70503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800" b="0" i="0" kern="1200" baseline="0"/>
            <a:t>Programming: </a:t>
          </a:r>
          <a:r>
            <a:rPr lang="en-PK" sz="1800" b="1" i="0" kern="1200" baseline="0"/>
            <a:t>Machine language (0s/1s)</a:t>
          </a:r>
          <a:r>
            <a:rPr lang="en-PK" sz="1800" b="0" i="0" kern="1200" baseline="0"/>
            <a:t>, very hard to program.</a:t>
          </a:r>
          <a:endParaRPr lang="en-US" sz="1800" kern="1200"/>
        </a:p>
      </dsp:txBody>
      <dsp:txXfrm>
        <a:off x="836323" y="1813624"/>
        <a:ext cx="7050376" cy="724089"/>
      </dsp:txXfrm>
    </dsp:sp>
    <dsp:sp modelId="{6A346466-CA08-45D2-8267-A0216DC2979F}">
      <dsp:nvSpPr>
        <dsp:cNvPr id="0" name=""/>
        <dsp:cNvSpPr/>
      </dsp:nvSpPr>
      <dsp:spPr>
        <a:xfrm>
          <a:off x="0" y="2718736"/>
          <a:ext cx="7886700" cy="724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161695-91D3-40C2-9FCB-F96809F5F545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FF127-23F4-42F5-87FE-81814D0C4E53}">
      <dsp:nvSpPr>
        <dsp:cNvPr id="0" name=""/>
        <dsp:cNvSpPr/>
      </dsp:nvSpPr>
      <dsp:spPr>
        <a:xfrm>
          <a:off x="836323" y="2718736"/>
          <a:ext cx="70503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800" b="0" i="0" kern="1200" baseline="0"/>
            <a:t>Example machines: </a:t>
          </a:r>
          <a:r>
            <a:rPr lang="en-PK" sz="1800" b="1" i="0" kern="1200" baseline="0"/>
            <a:t>ENIAC (1945)</a:t>
          </a:r>
          <a:r>
            <a:rPr lang="en-PK" sz="1800" b="0" i="0" kern="1200" baseline="0"/>
            <a:t>, </a:t>
          </a:r>
          <a:r>
            <a:rPr lang="en-PK" sz="1800" b="1" i="0" kern="1200" baseline="0"/>
            <a:t>UNIVAC (1951)</a:t>
          </a:r>
          <a:r>
            <a:rPr lang="en-PK" sz="1800" b="0" i="0" kern="1200" baseline="0"/>
            <a:t>.</a:t>
          </a:r>
          <a:endParaRPr lang="en-US" sz="1800" kern="1200"/>
        </a:p>
      </dsp:txBody>
      <dsp:txXfrm>
        <a:off x="836323" y="2718736"/>
        <a:ext cx="7050376" cy="724089"/>
      </dsp:txXfrm>
    </dsp:sp>
    <dsp:sp modelId="{BC3F86EE-9DA5-475F-9101-F4C9E8389110}">
      <dsp:nvSpPr>
        <dsp:cNvPr id="0" name=""/>
        <dsp:cNvSpPr/>
      </dsp:nvSpPr>
      <dsp:spPr>
        <a:xfrm>
          <a:off x="0" y="3623848"/>
          <a:ext cx="7886700" cy="724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B76E35-B140-439A-99B6-6C10814F6A57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FAE542-0F6D-4A17-91AB-F43AE8F35FB4}">
      <dsp:nvSpPr>
        <dsp:cNvPr id="0" name=""/>
        <dsp:cNvSpPr/>
      </dsp:nvSpPr>
      <dsp:spPr>
        <a:xfrm>
          <a:off x="836323" y="3623848"/>
          <a:ext cx="70503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800" b="0" i="0" kern="1200" baseline="0"/>
            <a:t>Architecture concept: </a:t>
          </a:r>
          <a:r>
            <a:rPr lang="en-PK" sz="1800" b="1" i="0" kern="1200" baseline="0"/>
            <a:t>Von Neumann architecture</a:t>
          </a:r>
          <a:r>
            <a:rPr lang="en-PK" sz="1800" b="0" i="0" kern="1200" baseline="0"/>
            <a:t> (stored-program computers) introduced.</a:t>
          </a:r>
          <a:endParaRPr lang="en-US" sz="1800" kern="1200"/>
        </a:p>
      </dsp:txBody>
      <dsp:txXfrm>
        <a:off x="836323" y="3623848"/>
        <a:ext cx="7050376" cy="72408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96AFE-3EDC-4615-8DD1-2EF21F4B0E99}">
      <dsp:nvSpPr>
        <dsp:cNvPr id="0" name=""/>
        <dsp:cNvSpPr/>
      </dsp:nvSpPr>
      <dsp:spPr>
        <a:xfrm>
          <a:off x="0" y="1974438"/>
          <a:ext cx="788670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E6AF2E-22BD-4630-8E22-B35794C8E389}">
      <dsp:nvSpPr>
        <dsp:cNvPr id="0" name=""/>
        <dsp:cNvSpPr/>
      </dsp:nvSpPr>
      <dsp:spPr>
        <a:xfrm rot="8100000">
          <a:off x="64791" y="455030"/>
          <a:ext cx="290396" cy="290396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E6388A-6BCA-4C30-BC3B-DD84032F84C1}">
      <dsp:nvSpPr>
        <dsp:cNvPr id="0" name=""/>
        <dsp:cNvSpPr/>
      </dsp:nvSpPr>
      <dsp:spPr>
        <a:xfrm>
          <a:off x="97051" y="487291"/>
          <a:ext cx="225875" cy="2258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E52F53-5CF0-4FFC-B52B-30C9200D2E28}">
      <dsp:nvSpPr>
        <dsp:cNvPr id="0" name=""/>
        <dsp:cNvSpPr/>
      </dsp:nvSpPr>
      <dsp:spPr>
        <a:xfrm>
          <a:off x="415331" y="805570"/>
          <a:ext cx="3276801" cy="1168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EDVAC (1949) → first true Von Neumann machine.</a:t>
          </a:r>
        </a:p>
      </dsp:txBody>
      <dsp:txXfrm>
        <a:off x="415331" y="805570"/>
        <a:ext cx="3276801" cy="1168867"/>
      </dsp:txXfrm>
    </dsp:sp>
    <dsp:sp modelId="{73FE5A4F-4FE0-4768-A74E-3851670A4EF1}">
      <dsp:nvSpPr>
        <dsp:cNvPr id="0" name=""/>
        <dsp:cNvSpPr/>
      </dsp:nvSpPr>
      <dsp:spPr>
        <a:xfrm>
          <a:off x="415331" y="394887"/>
          <a:ext cx="3276801" cy="410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1949</a:t>
          </a:r>
        </a:p>
      </dsp:txBody>
      <dsp:txXfrm>
        <a:off x="415331" y="394887"/>
        <a:ext cx="3276801" cy="410683"/>
      </dsp:txXfrm>
    </dsp:sp>
    <dsp:sp modelId="{078B298B-4FB9-49AF-88EF-899E6138EFF2}">
      <dsp:nvSpPr>
        <dsp:cNvPr id="0" name=""/>
        <dsp:cNvSpPr/>
      </dsp:nvSpPr>
      <dsp:spPr>
        <a:xfrm>
          <a:off x="209989" y="805570"/>
          <a:ext cx="0" cy="1168867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86B14-9247-4AD9-BD73-0F80826498E3}">
      <dsp:nvSpPr>
        <dsp:cNvPr id="0" name=""/>
        <dsp:cNvSpPr/>
      </dsp:nvSpPr>
      <dsp:spPr>
        <a:xfrm>
          <a:off x="172070" y="1937476"/>
          <a:ext cx="73922" cy="7392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7A340D-FA83-4870-8947-92AB78B769AC}">
      <dsp:nvSpPr>
        <dsp:cNvPr id="0" name=""/>
        <dsp:cNvSpPr/>
      </dsp:nvSpPr>
      <dsp:spPr>
        <a:xfrm rot="18900000">
          <a:off x="2029516" y="3203448"/>
          <a:ext cx="290396" cy="290396"/>
        </a:xfrm>
        <a:prstGeom prst="teardrop">
          <a:avLst>
            <a:gd name="adj" fmla="val 115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76FCE-BF08-4FDC-86C1-6BE9200D8D7E}">
      <dsp:nvSpPr>
        <dsp:cNvPr id="0" name=""/>
        <dsp:cNvSpPr/>
      </dsp:nvSpPr>
      <dsp:spPr>
        <a:xfrm>
          <a:off x="2061777" y="3235708"/>
          <a:ext cx="225875" cy="2258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19A6C5-4507-48CB-B351-7E0BCDDFBC17}">
      <dsp:nvSpPr>
        <dsp:cNvPr id="0" name=""/>
        <dsp:cNvSpPr/>
      </dsp:nvSpPr>
      <dsp:spPr>
        <a:xfrm>
          <a:off x="2380056" y="1974438"/>
          <a:ext cx="3276801" cy="1168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UNIVAC I (1951) → first commercial computer.</a:t>
          </a:r>
        </a:p>
      </dsp:txBody>
      <dsp:txXfrm>
        <a:off x="2380056" y="1974438"/>
        <a:ext cx="3276801" cy="1168867"/>
      </dsp:txXfrm>
    </dsp:sp>
    <dsp:sp modelId="{ED890C60-6D1E-44BD-A698-C0704A8D73AA}">
      <dsp:nvSpPr>
        <dsp:cNvPr id="0" name=""/>
        <dsp:cNvSpPr/>
      </dsp:nvSpPr>
      <dsp:spPr>
        <a:xfrm>
          <a:off x="2380056" y="3143305"/>
          <a:ext cx="3276801" cy="410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1951</a:t>
          </a:r>
        </a:p>
      </dsp:txBody>
      <dsp:txXfrm>
        <a:off x="2380056" y="3143305"/>
        <a:ext cx="3276801" cy="410683"/>
      </dsp:txXfrm>
    </dsp:sp>
    <dsp:sp modelId="{865E8215-8F52-4273-A72D-7E44C8CD19B7}">
      <dsp:nvSpPr>
        <dsp:cNvPr id="0" name=""/>
        <dsp:cNvSpPr/>
      </dsp:nvSpPr>
      <dsp:spPr>
        <a:xfrm>
          <a:off x="2174714" y="1974438"/>
          <a:ext cx="0" cy="1168867"/>
        </a:xfrm>
        <a:prstGeom prst="line">
          <a:avLst/>
        </a:prstGeom>
        <a:noFill/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386CDB-D87A-4708-98C0-4FD16D9F9E33}">
      <dsp:nvSpPr>
        <dsp:cNvPr id="0" name=""/>
        <dsp:cNvSpPr/>
      </dsp:nvSpPr>
      <dsp:spPr>
        <a:xfrm>
          <a:off x="2136795" y="1937476"/>
          <a:ext cx="73922" cy="73922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020AA-18B9-4CA2-B689-878DC7D21254}">
      <dsp:nvSpPr>
        <dsp:cNvPr id="0" name=""/>
        <dsp:cNvSpPr/>
      </dsp:nvSpPr>
      <dsp:spPr>
        <a:xfrm rot="8100000">
          <a:off x="3994241" y="455030"/>
          <a:ext cx="290396" cy="290396"/>
        </a:xfrm>
        <a:prstGeom prst="teardrop">
          <a:avLst>
            <a:gd name="adj" fmla="val 115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7620E0-687A-4AC5-AC43-CF48809A1360}">
      <dsp:nvSpPr>
        <dsp:cNvPr id="0" name=""/>
        <dsp:cNvSpPr/>
      </dsp:nvSpPr>
      <dsp:spPr>
        <a:xfrm>
          <a:off x="4026502" y="487291"/>
          <a:ext cx="225875" cy="2258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66A42D-77E5-4025-AE08-B60FB4F9311E}">
      <dsp:nvSpPr>
        <dsp:cNvPr id="0" name=""/>
        <dsp:cNvSpPr/>
      </dsp:nvSpPr>
      <dsp:spPr>
        <a:xfrm>
          <a:off x="4344781" y="805570"/>
          <a:ext cx="3276801" cy="1168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IBM 701 (1952) → first IBM scientific computer.</a:t>
          </a:r>
        </a:p>
      </dsp:txBody>
      <dsp:txXfrm>
        <a:off x="4344781" y="805570"/>
        <a:ext cx="3276801" cy="1168867"/>
      </dsp:txXfrm>
    </dsp:sp>
    <dsp:sp modelId="{67C6DD54-EB4A-4038-A305-4A71BBBF9A92}">
      <dsp:nvSpPr>
        <dsp:cNvPr id="0" name=""/>
        <dsp:cNvSpPr/>
      </dsp:nvSpPr>
      <dsp:spPr>
        <a:xfrm>
          <a:off x="4344781" y="394887"/>
          <a:ext cx="3276801" cy="410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1952</a:t>
          </a:r>
        </a:p>
      </dsp:txBody>
      <dsp:txXfrm>
        <a:off x="4344781" y="394887"/>
        <a:ext cx="3276801" cy="410683"/>
      </dsp:txXfrm>
    </dsp:sp>
    <dsp:sp modelId="{E78DBACA-7C21-47BE-95A7-30B167A81685}">
      <dsp:nvSpPr>
        <dsp:cNvPr id="0" name=""/>
        <dsp:cNvSpPr/>
      </dsp:nvSpPr>
      <dsp:spPr>
        <a:xfrm>
          <a:off x="4139440" y="805570"/>
          <a:ext cx="0" cy="1168867"/>
        </a:xfrm>
        <a:prstGeom prst="line">
          <a:avLst/>
        </a:prstGeom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AC82F5-4237-49EC-BA87-5E5D0DC8108E}">
      <dsp:nvSpPr>
        <dsp:cNvPr id="0" name=""/>
        <dsp:cNvSpPr/>
      </dsp:nvSpPr>
      <dsp:spPr>
        <a:xfrm>
          <a:off x="4101521" y="1937476"/>
          <a:ext cx="73922" cy="73922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8DFFE-2B01-4FE9-9FEA-DDE5D405BC67}">
      <dsp:nvSpPr>
        <dsp:cNvPr id="0" name=""/>
        <dsp:cNvSpPr/>
      </dsp:nvSpPr>
      <dsp:spPr>
        <a:xfrm>
          <a:off x="0" y="502"/>
          <a:ext cx="47262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8FCB25-8B0A-4631-A317-11C220D0854D}">
      <dsp:nvSpPr>
        <dsp:cNvPr id="0" name=""/>
        <dsp:cNvSpPr/>
      </dsp:nvSpPr>
      <dsp:spPr>
        <a:xfrm>
          <a:off x="209180" y="156091"/>
          <a:ext cx="380328" cy="3803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619F51-8A61-452C-B3D1-BA7A2AB0568E}">
      <dsp:nvSpPr>
        <dsp:cNvPr id="0" name=""/>
        <dsp:cNvSpPr/>
      </dsp:nvSpPr>
      <dsp:spPr>
        <a:xfrm>
          <a:off x="798689" y="502"/>
          <a:ext cx="39275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400" b="1" i="0" kern="1200" baseline="0"/>
            <a:t>Proposed by:</a:t>
          </a:r>
          <a:r>
            <a:rPr lang="en-PK" sz="1400" b="0" i="0" kern="1200" baseline="0"/>
            <a:t> Gordon Moore (Intel, 1965)</a:t>
          </a:r>
          <a:endParaRPr lang="en-US" sz="1400" kern="1200"/>
        </a:p>
      </dsp:txBody>
      <dsp:txXfrm>
        <a:off x="798689" y="502"/>
        <a:ext cx="3927511" cy="691506"/>
      </dsp:txXfrm>
    </dsp:sp>
    <dsp:sp modelId="{67A1BA87-321E-4F0D-9FDD-299F07E40DC0}">
      <dsp:nvSpPr>
        <dsp:cNvPr id="0" name=""/>
        <dsp:cNvSpPr/>
      </dsp:nvSpPr>
      <dsp:spPr>
        <a:xfrm>
          <a:off x="0" y="864885"/>
          <a:ext cx="47262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52EAA-9C15-4453-9F04-14A4BA73BFF0}">
      <dsp:nvSpPr>
        <dsp:cNvPr id="0" name=""/>
        <dsp:cNvSpPr/>
      </dsp:nvSpPr>
      <dsp:spPr>
        <a:xfrm>
          <a:off x="209180" y="1020474"/>
          <a:ext cx="380328" cy="3803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9AD25A-4A92-4281-A99E-A583B901BF95}">
      <dsp:nvSpPr>
        <dsp:cNvPr id="0" name=""/>
        <dsp:cNvSpPr/>
      </dsp:nvSpPr>
      <dsp:spPr>
        <a:xfrm>
          <a:off x="798689" y="864885"/>
          <a:ext cx="39275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400" b="1" i="0" kern="1200" baseline="0"/>
            <a:t>Statement:</a:t>
          </a:r>
          <a:r>
            <a:rPr lang="en-US" sz="1400" kern="1200"/>
            <a:t> </a:t>
          </a:r>
          <a:r>
            <a:rPr lang="en-PK" sz="1400" b="0" i="1" kern="1200" baseline="0"/>
            <a:t>Transistor count on a chip doubles every ~18–24 months, while cost per transistor halves.</a:t>
          </a:r>
          <a:endParaRPr lang="en-US" sz="1400" kern="1200"/>
        </a:p>
      </dsp:txBody>
      <dsp:txXfrm>
        <a:off x="798689" y="864885"/>
        <a:ext cx="3927511" cy="691506"/>
      </dsp:txXfrm>
    </dsp:sp>
    <dsp:sp modelId="{B8D7EE3C-B940-4A0A-AE47-E96D133AB2C2}">
      <dsp:nvSpPr>
        <dsp:cNvPr id="0" name=""/>
        <dsp:cNvSpPr/>
      </dsp:nvSpPr>
      <dsp:spPr>
        <a:xfrm>
          <a:off x="0" y="1729268"/>
          <a:ext cx="47262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A622BB-B3C6-44F1-94A1-B4C6532713E2}">
      <dsp:nvSpPr>
        <dsp:cNvPr id="0" name=""/>
        <dsp:cNvSpPr/>
      </dsp:nvSpPr>
      <dsp:spPr>
        <a:xfrm>
          <a:off x="209180" y="1884857"/>
          <a:ext cx="380328" cy="3803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A3C7C6-D48F-4255-B0F3-310C8F6CDFFB}">
      <dsp:nvSpPr>
        <dsp:cNvPr id="0" name=""/>
        <dsp:cNvSpPr/>
      </dsp:nvSpPr>
      <dsp:spPr>
        <a:xfrm>
          <a:off x="798689" y="1729268"/>
          <a:ext cx="39275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400" kern="1200"/>
            <a:t>Faster &amp; cheaper computers</a:t>
          </a:r>
          <a:endParaRPr lang="en-US" sz="1400" kern="1200"/>
        </a:p>
      </dsp:txBody>
      <dsp:txXfrm>
        <a:off x="798689" y="1729268"/>
        <a:ext cx="3927511" cy="691506"/>
      </dsp:txXfrm>
    </dsp:sp>
    <dsp:sp modelId="{364FC3A6-1FF0-4386-A413-DAB6716265F3}">
      <dsp:nvSpPr>
        <dsp:cNvPr id="0" name=""/>
        <dsp:cNvSpPr/>
      </dsp:nvSpPr>
      <dsp:spPr>
        <a:xfrm>
          <a:off x="0" y="2593651"/>
          <a:ext cx="47262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81CB58-79A7-4DD9-87CF-62AB0C8716D3}">
      <dsp:nvSpPr>
        <dsp:cNvPr id="0" name=""/>
        <dsp:cNvSpPr/>
      </dsp:nvSpPr>
      <dsp:spPr>
        <a:xfrm>
          <a:off x="209180" y="2749240"/>
          <a:ext cx="380328" cy="3803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CB5C4-E366-4788-8030-13D851EB417F}">
      <dsp:nvSpPr>
        <dsp:cNvPr id="0" name=""/>
        <dsp:cNvSpPr/>
      </dsp:nvSpPr>
      <dsp:spPr>
        <a:xfrm>
          <a:off x="798689" y="2593651"/>
          <a:ext cx="39275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400" kern="1200"/>
            <a:t>Smaller devices (miniaturization)</a:t>
          </a:r>
          <a:endParaRPr lang="en-US" sz="1400" kern="1200"/>
        </a:p>
      </dsp:txBody>
      <dsp:txXfrm>
        <a:off x="798689" y="2593651"/>
        <a:ext cx="3927511" cy="691506"/>
      </dsp:txXfrm>
    </dsp:sp>
    <dsp:sp modelId="{4BEEF3F9-9068-4A33-BC4B-319A025E7966}">
      <dsp:nvSpPr>
        <dsp:cNvPr id="0" name=""/>
        <dsp:cNvSpPr/>
      </dsp:nvSpPr>
      <dsp:spPr>
        <a:xfrm>
          <a:off x="0" y="3458034"/>
          <a:ext cx="47262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DF0496-C298-405C-A708-221924D6DD20}">
      <dsp:nvSpPr>
        <dsp:cNvPr id="0" name=""/>
        <dsp:cNvSpPr/>
      </dsp:nvSpPr>
      <dsp:spPr>
        <a:xfrm>
          <a:off x="209180" y="3613623"/>
          <a:ext cx="380328" cy="3803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83021-B560-4003-8F40-D8E0E19CA41E}">
      <dsp:nvSpPr>
        <dsp:cNvPr id="0" name=""/>
        <dsp:cNvSpPr/>
      </dsp:nvSpPr>
      <dsp:spPr>
        <a:xfrm>
          <a:off x="798689" y="3458034"/>
          <a:ext cx="39275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400" kern="1200"/>
            <a:t>Growth of PCs, smartphones, AI</a:t>
          </a:r>
          <a:endParaRPr lang="en-US" sz="1400" kern="1200"/>
        </a:p>
      </dsp:txBody>
      <dsp:txXfrm>
        <a:off x="798689" y="3458034"/>
        <a:ext cx="3927511" cy="691506"/>
      </dsp:txXfrm>
    </dsp:sp>
    <dsp:sp modelId="{0BEBEABA-5EE0-41AC-B29F-F44CB2CA71A1}">
      <dsp:nvSpPr>
        <dsp:cNvPr id="0" name=""/>
        <dsp:cNvSpPr/>
      </dsp:nvSpPr>
      <dsp:spPr>
        <a:xfrm>
          <a:off x="0" y="4322417"/>
          <a:ext cx="47262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6E20F-C6E3-48C7-A915-BC4C7D82A8EA}">
      <dsp:nvSpPr>
        <dsp:cNvPr id="0" name=""/>
        <dsp:cNvSpPr/>
      </dsp:nvSpPr>
      <dsp:spPr>
        <a:xfrm>
          <a:off x="209180" y="4478006"/>
          <a:ext cx="380328" cy="3803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5B0A7F-9DF9-4053-9E7B-F151CD20C725}">
      <dsp:nvSpPr>
        <dsp:cNvPr id="0" name=""/>
        <dsp:cNvSpPr/>
      </dsp:nvSpPr>
      <dsp:spPr>
        <a:xfrm>
          <a:off x="798689" y="4322417"/>
          <a:ext cx="39275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400" b="1" kern="1200"/>
            <a:t>1971</a:t>
          </a:r>
          <a:r>
            <a:rPr lang="en-PK" sz="1400" kern="1200"/>
            <a:t>: Intel 4004 → 2,300 transistors</a:t>
          </a:r>
          <a:endParaRPr lang="en-US" sz="1400" kern="1200"/>
        </a:p>
      </dsp:txBody>
      <dsp:txXfrm>
        <a:off x="798689" y="4322417"/>
        <a:ext cx="3927511" cy="691506"/>
      </dsp:txXfrm>
    </dsp:sp>
    <dsp:sp modelId="{EBD0A3AA-5C4E-466D-967B-A112A4C2867B}">
      <dsp:nvSpPr>
        <dsp:cNvPr id="0" name=""/>
        <dsp:cNvSpPr/>
      </dsp:nvSpPr>
      <dsp:spPr>
        <a:xfrm>
          <a:off x="0" y="5186800"/>
          <a:ext cx="47262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EE68DC-20D5-40C9-9368-BD298B71EBD3}">
      <dsp:nvSpPr>
        <dsp:cNvPr id="0" name=""/>
        <dsp:cNvSpPr/>
      </dsp:nvSpPr>
      <dsp:spPr>
        <a:xfrm>
          <a:off x="209180" y="5342389"/>
          <a:ext cx="380328" cy="38032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99180-BEDE-4A74-B1A6-0FEE02B708F0}">
      <dsp:nvSpPr>
        <dsp:cNvPr id="0" name=""/>
        <dsp:cNvSpPr/>
      </dsp:nvSpPr>
      <dsp:spPr>
        <a:xfrm>
          <a:off x="798689" y="5186800"/>
          <a:ext cx="39275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400" b="1" kern="1200"/>
            <a:t>2023</a:t>
          </a:r>
          <a:r>
            <a:rPr lang="en-PK" sz="1400" kern="1200"/>
            <a:t>: Apple M2 → ~20 billion transistors</a:t>
          </a:r>
          <a:endParaRPr lang="en-US" sz="1400" kern="1200"/>
        </a:p>
      </dsp:txBody>
      <dsp:txXfrm>
        <a:off x="798689" y="5186800"/>
        <a:ext cx="3927511" cy="69150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BF6775-AB8B-49D3-B31E-F0D8E6CDC5C9}">
      <dsp:nvSpPr>
        <dsp:cNvPr id="0" name=""/>
        <dsp:cNvSpPr/>
      </dsp:nvSpPr>
      <dsp:spPr>
        <a:xfrm>
          <a:off x="0" y="3400"/>
          <a:ext cx="78867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3165F9-B36E-4A6A-A044-1216EC47E341}">
      <dsp:nvSpPr>
        <dsp:cNvPr id="0" name=""/>
        <dsp:cNvSpPr/>
      </dsp:nvSpPr>
      <dsp:spPr>
        <a:xfrm>
          <a:off x="219097" y="166365"/>
          <a:ext cx="398359" cy="398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1769A-C14F-4C9F-A7C8-F5DDA69792A6}">
      <dsp:nvSpPr>
        <dsp:cNvPr id="0" name=""/>
        <dsp:cNvSpPr/>
      </dsp:nvSpPr>
      <dsp:spPr>
        <a:xfrm>
          <a:off x="836555" y="3400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800" b="0" i="0" kern="1200" baseline="0"/>
            <a:t>Hardware: </a:t>
          </a:r>
          <a:r>
            <a:rPr lang="en-PK" sz="1800" b="1" i="0" kern="1200" baseline="0"/>
            <a:t>Very Large Scale Integration (VLSI)</a:t>
          </a:r>
          <a:r>
            <a:rPr lang="en-PK" sz="1800" b="0" i="0" kern="1200" baseline="0"/>
            <a:t> → millions of transistors.</a:t>
          </a:r>
          <a:endParaRPr lang="en-US" sz="1800" kern="1200"/>
        </a:p>
      </dsp:txBody>
      <dsp:txXfrm>
        <a:off x="836555" y="3400"/>
        <a:ext cx="7050144" cy="724290"/>
      </dsp:txXfrm>
    </dsp:sp>
    <dsp:sp modelId="{45E9F054-966A-4C4F-A9B6-008ACC0EA037}">
      <dsp:nvSpPr>
        <dsp:cNvPr id="0" name=""/>
        <dsp:cNvSpPr/>
      </dsp:nvSpPr>
      <dsp:spPr>
        <a:xfrm>
          <a:off x="0" y="908763"/>
          <a:ext cx="78867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B925A1-289B-45E2-88F7-69C4A8865EA1}">
      <dsp:nvSpPr>
        <dsp:cNvPr id="0" name=""/>
        <dsp:cNvSpPr/>
      </dsp:nvSpPr>
      <dsp:spPr>
        <a:xfrm>
          <a:off x="219097" y="1071728"/>
          <a:ext cx="398359" cy="398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580F5-203F-4850-B776-B7766FF594C2}">
      <dsp:nvSpPr>
        <dsp:cNvPr id="0" name=""/>
        <dsp:cNvSpPr/>
      </dsp:nvSpPr>
      <dsp:spPr>
        <a:xfrm>
          <a:off x="836555" y="908763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800" b="0" i="0" kern="1200" baseline="0"/>
            <a:t>Multi-core processors emerge.</a:t>
          </a:r>
          <a:endParaRPr lang="en-US" sz="1800" kern="1200"/>
        </a:p>
      </dsp:txBody>
      <dsp:txXfrm>
        <a:off x="836555" y="908763"/>
        <a:ext cx="7050144" cy="724290"/>
      </dsp:txXfrm>
    </dsp:sp>
    <dsp:sp modelId="{2481CF19-FBF3-4D92-9C58-62CF195BCBCD}">
      <dsp:nvSpPr>
        <dsp:cNvPr id="0" name=""/>
        <dsp:cNvSpPr/>
      </dsp:nvSpPr>
      <dsp:spPr>
        <a:xfrm>
          <a:off x="0" y="1814126"/>
          <a:ext cx="78867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89ACC-E0E8-40C5-AFB1-9F3AE72460DE}">
      <dsp:nvSpPr>
        <dsp:cNvPr id="0" name=""/>
        <dsp:cNvSpPr/>
      </dsp:nvSpPr>
      <dsp:spPr>
        <a:xfrm>
          <a:off x="219097" y="1977092"/>
          <a:ext cx="398359" cy="398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11154C-D9FE-47DC-84F5-9B351B7A8749}">
      <dsp:nvSpPr>
        <dsp:cNvPr id="0" name=""/>
        <dsp:cNvSpPr/>
      </dsp:nvSpPr>
      <dsp:spPr>
        <a:xfrm>
          <a:off x="836555" y="1814126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800" b="0" i="0" kern="1200" baseline="0"/>
            <a:t>Networking + Internet shape architecture demands.</a:t>
          </a:r>
          <a:endParaRPr lang="en-US" sz="1800" kern="1200"/>
        </a:p>
      </dsp:txBody>
      <dsp:txXfrm>
        <a:off x="836555" y="1814126"/>
        <a:ext cx="7050144" cy="724290"/>
      </dsp:txXfrm>
    </dsp:sp>
    <dsp:sp modelId="{C2978622-4BE6-43AC-B33F-EE08DE35378E}">
      <dsp:nvSpPr>
        <dsp:cNvPr id="0" name=""/>
        <dsp:cNvSpPr/>
      </dsp:nvSpPr>
      <dsp:spPr>
        <a:xfrm>
          <a:off x="0" y="2719489"/>
          <a:ext cx="78867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209F2A-4E34-44A9-B4FF-7832EE624832}">
      <dsp:nvSpPr>
        <dsp:cNvPr id="0" name=""/>
        <dsp:cNvSpPr/>
      </dsp:nvSpPr>
      <dsp:spPr>
        <a:xfrm>
          <a:off x="219097" y="2882455"/>
          <a:ext cx="398359" cy="3983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CE0AAC-7749-4C5E-8A9A-FA9596E6DDAF}">
      <dsp:nvSpPr>
        <dsp:cNvPr id="0" name=""/>
        <dsp:cNvSpPr/>
      </dsp:nvSpPr>
      <dsp:spPr>
        <a:xfrm>
          <a:off x="836555" y="2719489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800" b="0" i="0" kern="1200" baseline="0"/>
            <a:t>Examples: Intel Pentium series, AMD Athlon, early ARM processors in mobile devices.</a:t>
          </a:r>
          <a:endParaRPr lang="en-US" sz="1800" kern="1200"/>
        </a:p>
      </dsp:txBody>
      <dsp:txXfrm>
        <a:off x="836555" y="2719489"/>
        <a:ext cx="7050144" cy="724290"/>
      </dsp:txXfrm>
    </dsp:sp>
    <dsp:sp modelId="{4D828C7F-B6A7-4C10-A695-6F79AEFB3071}">
      <dsp:nvSpPr>
        <dsp:cNvPr id="0" name=""/>
        <dsp:cNvSpPr/>
      </dsp:nvSpPr>
      <dsp:spPr>
        <a:xfrm>
          <a:off x="0" y="3624853"/>
          <a:ext cx="78867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2A33F3-E8E7-4EEC-A5E5-CBFEE9236893}">
      <dsp:nvSpPr>
        <dsp:cNvPr id="0" name=""/>
        <dsp:cNvSpPr/>
      </dsp:nvSpPr>
      <dsp:spPr>
        <a:xfrm>
          <a:off x="219097" y="3787818"/>
          <a:ext cx="398359" cy="39835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776DA5-B2C9-46B9-9820-A1CCD61761A2}">
      <dsp:nvSpPr>
        <dsp:cNvPr id="0" name=""/>
        <dsp:cNvSpPr/>
      </dsp:nvSpPr>
      <dsp:spPr>
        <a:xfrm>
          <a:off x="836555" y="3624853"/>
          <a:ext cx="70501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800" b="0" i="0" kern="1200" baseline="0"/>
            <a:t>Architecture: Superscalar, pipelining, branch prediction, caches for speed.</a:t>
          </a:r>
          <a:endParaRPr lang="en-US" sz="1800" kern="1200"/>
        </a:p>
      </dsp:txBody>
      <dsp:txXfrm>
        <a:off x="836555" y="3624853"/>
        <a:ext cx="7050144" cy="7242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710" tIns="47689" rIns="91710" bIns="47689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</a:defRPr>
            </a:lvl1pPr>
          </a:lstStyle>
          <a:p>
            <a:endParaRPr lang="en-US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710" tIns="47689" rIns="91710" bIns="47689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</a:defRPr>
            </a:lvl1pPr>
          </a:lstStyle>
          <a:p>
            <a:endParaRPr lang="en-US" dirty="0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710" tIns="47689" rIns="91710" bIns="476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</a:defRPr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710" tIns="47689" rIns="91710" bIns="476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</a:defRPr>
            </a:lvl1pPr>
          </a:lstStyle>
          <a:p>
            <a:fld id="{632BFCA1-7074-BE49-9C26-1E5CA6845EA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213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710" tIns="47689" rIns="91710" bIns="47689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</a:defRPr>
            </a:lvl1pPr>
          </a:lstStyle>
          <a:p>
            <a:endParaRPr lang="en-US" dirty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710" tIns="47689" rIns="91710" bIns="47689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</a:defRPr>
            </a:lvl1pPr>
          </a:lstStyle>
          <a:p>
            <a:endParaRPr lang="en-US" dirty="0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01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720" y="4415790"/>
            <a:ext cx="514096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710" tIns="47689" rIns="91710" bIns="476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710" tIns="47689" rIns="91710" bIns="476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</a:defRPr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710" tIns="47689" rIns="91710" bIns="476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</a:defRPr>
            </a:lvl1pPr>
          </a:lstStyle>
          <a:p>
            <a:fld id="{426AC9EA-110C-D44B-81A3-E5165EEE361B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1030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C1486A-64A2-174A-9561-2035EFB54CD6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2226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dirty="0">
                <a:latin typeface="Times New Roman" pitchFamily="-110" charset="0"/>
              </a:rPr>
              <a:t>Lecture slides prepared for “Computer Organization</a:t>
            </a:r>
            <a:r>
              <a:rPr lang="en-US" baseline="0" dirty="0">
                <a:latin typeface="Times New Roman" pitchFamily="-110" charset="0"/>
              </a:rPr>
              <a:t> and Architecture</a:t>
            </a:r>
            <a:r>
              <a:rPr lang="en-US" dirty="0">
                <a:latin typeface="Times New Roman" pitchFamily="-110" charset="0"/>
              </a:rPr>
              <a:t>”, 10/e, by William Stallings, Chapter 1 “Introduction”.</a:t>
            </a:r>
            <a:endParaRPr lang="en-AU" dirty="0">
              <a:latin typeface="Times New Roman" pitchFamily="-110" charset="0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91130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8F3FDB1-5A36-4B7B-8899-6EFCA94BC1E0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574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75F6458-B5D3-4D6B-AA1C-02E7F08B3643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309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247DFC6-A931-4797-802B-53B212726125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979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092674-3704-C749-A383-F56736620207}" type="slidenum">
              <a:rPr lang="en-US"/>
              <a:pPr/>
              <a:t>41</a:t>
            </a:fld>
            <a:endParaRPr lang="en-US" dirty="0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IBM, then the major manufacturer of punched-card processing equipment,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delivered its first electronic stored-program computer, the 701, in 1953. The 701 was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intended primarily for scientific applications [BASH81]. In 1955, IBM introduced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companion 702 product, which had a number of hardware features that suited 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business applications. These were the first of a long series of 700/7000 computers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established IBM as the overwhelmingly dominant computer manufacturer.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517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the introduction of the 700 series in 1952 to the introduction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last member of the 7000 series in 1964, this IBM product line underwent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evolution that is typical of computer products. Successive members of the product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line show increased performance, increased capacity, and/or lower cost.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Table 2.3 illustrates this trend. The size of main memory, in multiples of 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10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36-bit words, grew from 2K (1K = 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10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 to 32K words, while the time to access one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word of memory, the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cycle time, fell from 30 μs to 1.4 μs. </a:t>
            </a:r>
            <a:r>
              <a:rPr kumimoji="1" lang="en-US" sz="1200" b="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number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opcodes grew from a modest 24 to 185.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final column indicates the relative execution speed of the central processing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unit (CPU). Speed improvements are achieved by improved electronics (e.g.,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transistor implementation is faster than a vacuum tube implementation) and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complex circuitry. For example, the IBM 7094 includes an Instruction Backup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Register, used to buffer the next instruction. The control unit fetches two adjacent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words from memory for an instruction fetch. Except for the occurrence of a branching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instruction, which is relatively infrequent (perhaps 10 to 15%), this means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control unit has to access memory for an instruction on only half the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cycles. This prefetching significantly reduces the average instruction cycle time.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remainder of the columns of Table 2.3 will become clear as the text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proceeds.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217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 It will be useful to examine an important member of the second generation: the</a:t>
            </a:r>
          </a:p>
          <a:p>
            <a:r>
              <a:rPr lang="en-US" dirty="0"/>
              <a:t>IBM 7094 [BELL71]. From the introduction of the 700 series in 1952 to the introduction</a:t>
            </a:r>
          </a:p>
          <a:p>
            <a:r>
              <a:rPr lang="en-US" dirty="0"/>
              <a:t>of the last member of the 7000 series in 1964, this IBM product line underwent</a:t>
            </a:r>
          </a:p>
          <a:p>
            <a:r>
              <a:rPr lang="en-US" dirty="0"/>
              <a:t>an evolution that is typical of computer products. Successive members of the product</a:t>
            </a:r>
          </a:p>
          <a:p>
            <a:r>
              <a:rPr lang="en-US" dirty="0"/>
              <a:t>line showed increased performance, increased capacity, and/or lower cost.</a:t>
            </a:r>
          </a:p>
          <a:p>
            <a:endParaRPr lang="en-US" dirty="0"/>
          </a:p>
          <a:p>
            <a:r>
              <a:rPr lang="en-US" dirty="0"/>
              <a:t> Also, over the lifetime of this series of computers, the relative speed of the</a:t>
            </a:r>
          </a:p>
          <a:p>
            <a:r>
              <a:rPr lang="en-US" dirty="0"/>
              <a:t>CPU increased by a factor of 50. Speed improvements are achieved by improved</a:t>
            </a:r>
          </a:p>
          <a:p>
            <a:r>
              <a:rPr lang="en-US" dirty="0"/>
              <a:t>electronics (e.g., a transistor implementation is faster than a vacuum tube implementation)</a:t>
            </a:r>
          </a:p>
          <a:p>
            <a:r>
              <a:rPr lang="en-US" dirty="0"/>
              <a:t>and more complex circuitry. For example, the IBM 7094 includes an</a:t>
            </a:r>
          </a:p>
          <a:p>
            <a:r>
              <a:rPr lang="en-US" dirty="0"/>
              <a:t>Instruction Backup Register, used to buffer the next instruction. The control unit</a:t>
            </a:r>
          </a:p>
          <a:p>
            <a:r>
              <a:rPr lang="en-US" dirty="0"/>
              <a:t>fetches two adjacent words from memory for an instruction fetch. Except for the</a:t>
            </a:r>
          </a:p>
          <a:p>
            <a:r>
              <a:rPr lang="en-US" dirty="0"/>
              <a:t> occurrence of a branching instruction, which is relatively infrequent (perhaps 10 to</a:t>
            </a:r>
          </a:p>
          <a:p>
            <a:r>
              <a:rPr lang="en-US" dirty="0"/>
              <a:t>15%), this means that the control unit has to access memory for an instruction on</a:t>
            </a:r>
          </a:p>
          <a:p>
            <a:r>
              <a:rPr lang="en-US" dirty="0"/>
              <a:t>only half the instruction cycles. This prefetching significantly reduces the average</a:t>
            </a:r>
          </a:p>
          <a:p>
            <a:r>
              <a:rPr lang="en-US" dirty="0"/>
              <a:t>instruction cycle time.</a:t>
            </a:r>
            <a:endParaRPr lang="en-US" dirty="0">
              <a:latin typeface="Times New Roman" pitchFamily="-110" charset="0"/>
            </a:endParaRP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/>
              <a:t>Figure 1.9 shows a large (many peripherals) configuration for an IBM 7094,</a:t>
            </a:r>
          </a:p>
          <a:p>
            <a:r>
              <a:rPr lang="en-US" dirty="0"/>
              <a:t>which is representative of second-generation computers. Several differences from</a:t>
            </a:r>
          </a:p>
          <a:p>
            <a:r>
              <a:rPr lang="en-US" dirty="0"/>
              <a:t>the IAS computer are worth noting. The most important of these is the use of data</a:t>
            </a:r>
          </a:p>
          <a:p>
            <a:r>
              <a:rPr lang="en-US" dirty="0"/>
              <a:t>channels . A data channel is an independent I/O module with its own processor and</a:t>
            </a:r>
          </a:p>
          <a:p>
            <a:r>
              <a:rPr lang="en-US" dirty="0"/>
              <a:t>instruction set. In a computer system with such devices, the CPU does not execute</a:t>
            </a:r>
          </a:p>
          <a:p>
            <a:r>
              <a:rPr lang="en-US" dirty="0"/>
              <a:t>detailed I/O instructions. Such instructions are stored in a main memory to be</a:t>
            </a:r>
          </a:p>
          <a:p>
            <a:r>
              <a:rPr lang="en-US" dirty="0"/>
              <a:t>executed by a special-purpose processor in the data channel itself. The CPU initiates</a:t>
            </a:r>
          </a:p>
          <a:p>
            <a:r>
              <a:rPr lang="en-US" dirty="0"/>
              <a:t>an I/O transfer by sending a control signal to the data channel, instructing it to</a:t>
            </a:r>
          </a:p>
          <a:p>
            <a:r>
              <a:rPr lang="en-US" dirty="0"/>
              <a:t>execute a sequence of instructions in memory. The data channel performs its task</a:t>
            </a:r>
          </a:p>
          <a:p>
            <a:r>
              <a:rPr lang="en-US" dirty="0"/>
              <a:t>independently of the CPU and signals the CPU when the operation is complete.</a:t>
            </a:r>
          </a:p>
          <a:p>
            <a:r>
              <a:rPr lang="en-US" dirty="0"/>
              <a:t>This arrangement relieves the CPU of a considerable processing burden.</a:t>
            </a:r>
          </a:p>
          <a:p>
            <a:endParaRPr lang="en-US" dirty="0"/>
          </a:p>
          <a:p>
            <a:r>
              <a:rPr lang="en-US" dirty="0"/>
              <a:t>Another new feature is the multiplexor , which is the central termination</a:t>
            </a:r>
          </a:p>
          <a:p>
            <a:r>
              <a:rPr lang="en-US" dirty="0"/>
              <a:t>point for data channels, the CPU, and memory. The multiplexor schedules access</a:t>
            </a:r>
          </a:p>
          <a:p>
            <a:r>
              <a:rPr lang="en-US" dirty="0"/>
              <a:t>to the memory from the CPU and data channels, allowing these devices to act</a:t>
            </a:r>
          </a:p>
          <a:p>
            <a:r>
              <a:rPr lang="en-US" dirty="0"/>
              <a:t>independently.</a:t>
            </a:r>
            <a:endParaRPr lang="en-US" dirty="0">
              <a:latin typeface="Times New Roman" pitchFamily="-11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61879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FA353-8BCA-2050-E00C-0371D1332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864D6D-83C9-4F21-F780-7624C1A69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B11C95-437E-24CE-0E95-FF93ED12B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Times New Roman" pitchFamily="-110" charset="0"/>
              </a:rPr>
              <a:t>We can relate this to our four</a:t>
            </a:r>
          </a:p>
          <a:p>
            <a:r>
              <a:rPr lang="en-US" dirty="0">
                <a:latin typeface="Times New Roman" pitchFamily="-110" charset="0"/>
              </a:rPr>
              <a:t>basic functions as follows: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• </a:t>
            </a:r>
            <a:r>
              <a:rPr lang="en-US" b="1" dirty="0">
                <a:latin typeface="Times New Roman" pitchFamily="-110" charset="0"/>
              </a:rPr>
              <a:t>Data storage: </a:t>
            </a:r>
            <a:r>
              <a:rPr lang="en-US" dirty="0">
                <a:latin typeface="Times New Roman" pitchFamily="-110" charset="0"/>
              </a:rPr>
              <a:t>Provided by memory cells.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• </a:t>
            </a:r>
            <a:r>
              <a:rPr lang="en-US" b="1" dirty="0">
                <a:latin typeface="Times New Roman" pitchFamily="-110" charset="0"/>
              </a:rPr>
              <a:t>Data processing: </a:t>
            </a:r>
            <a:r>
              <a:rPr lang="en-US" dirty="0">
                <a:latin typeface="Times New Roman" pitchFamily="-110" charset="0"/>
              </a:rPr>
              <a:t>Provided by gates.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• </a:t>
            </a:r>
            <a:r>
              <a:rPr lang="en-US" b="1" dirty="0">
                <a:latin typeface="Times New Roman" pitchFamily="-110" charset="0"/>
              </a:rPr>
              <a:t>Data movement: </a:t>
            </a:r>
            <a:r>
              <a:rPr lang="en-US" dirty="0">
                <a:latin typeface="Times New Roman" pitchFamily="-110" charset="0"/>
              </a:rPr>
              <a:t>The paths among components are used to move data from</a:t>
            </a:r>
          </a:p>
          <a:p>
            <a:r>
              <a:rPr lang="en-US" dirty="0">
                <a:latin typeface="Times New Roman" pitchFamily="-110" charset="0"/>
              </a:rPr>
              <a:t>memory to memory and from memory through gates to memory.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• </a:t>
            </a:r>
            <a:r>
              <a:rPr lang="en-US" b="1" dirty="0">
                <a:latin typeface="Times New Roman" pitchFamily="-110" charset="0"/>
              </a:rPr>
              <a:t>Control: </a:t>
            </a:r>
            <a:r>
              <a:rPr lang="en-US" dirty="0">
                <a:latin typeface="Times New Roman" pitchFamily="-110" charset="0"/>
              </a:rPr>
              <a:t>The paths among components can carry control signals. For example,</a:t>
            </a:r>
          </a:p>
          <a:p>
            <a:r>
              <a:rPr lang="en-US" dirty="0">
                <a:latin typeface="Times New Roman" pitchFamily="-110" charset="0"/>
              </a:rPr>
              <a:t>a gate will have one or two data inputs plus a control signal input that activates</a:t>
            </a:r>
          </a:p>
          <a:p>
            <a:r>
              <a:rPr lang="en-US" dirty="0">
                <a:latin typeface="Times New Roman" pitchFamily="-110" charset="0"/>
              </a:rPr>
              <a:t>the gate. When the control signal is ON, the gate performs its function on the</a:t>
            </a:r>
          </a:p>
          <a:p>
            <a:r>
              <a:rPr lang="en-US" dirty="0">
                <a:latin typeface="Times New Roman" pitchFamily="-110" charset="0"/>
              </a:rPr>
              <a:t>data inputs and produces a data output. Similarly, the memory cell will store</a:t>
            </a:r>
          </a:p>
          <a:p>
            <a:r>
              <a:rPr lang="en-US" dirty="0">
                <a:latin typeface="Times New Roman" pitchFamily="-110" charset="0"/>
              </a:rPr>
              <a:t>the bit that is on its input lead when the WRITE control signal is ON and will</a:t>
            </a:r>
          </a:p>
          <a:p>
            <a:r>
              <a:rPr lang="en-US" dirty="0">
                <a:latin typeface="Times New Roman" pitchFamily="-110" charset="0"/>
              </a:rPr>
              <a:t>place the bit that is in the cell on its output lead when the READ control signal</a:t>
            </a:r>
          </a:p>
          <a:p>
            <a:r>
              <a:rPr lang="en-US" dirty="0">
                <a:latin typeface="Times New Roman" pitchFamily="-110" charset="0"/>
              </a:rPr>
              <a:t>is ON.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Thus, a computer consists of gates, memory cells, and interconnections among these</a:t>
            </a:r>
          </a:p>
          <a:p>
            <a:r>
              <a:rPr lang="en-US" dirty="0">
                <a:latin typeface="Times New Roman" pitchFamily="-110" charset="0"/>
              </a:rPr>
              <a:t>elements. The gates and memory cells are, in turn, constructed of simple digital</a:t>
            </a:r>
          </a:p>
          <a:p>
            <a:r>
              <a:rPr lang="en-US" dirty="0">
                <a:latin typeface="Times New Roman" pitchFamily="-110" charset="0"/>
              </a:rPr>
              <a:t>electronic components.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The integrated circuit exploits the fact that such components as transistors,</a:t>
            </a:r>
          </a:p>
          <a:p>
            <a:r>
              <a:rPr lang="en-US" dirty="0">
                <a:latin typeface="Times New Roman" pitchFamily="-110" charset="0"/>
              </a:rPr>
              <a:t>resistors, and conductors can be fabricated from a semiconductor such as silicon.</a:t>
            </a:r>
          </a:p>
          <a:p>
            <a:r>
              <a:rPr lang="en-US" dirty="0">
                <a:latin typeface="Times New Roman" pitchFamily="-110" charset="0"/>
              </a:rPr>
              <a:t>It is merely an extension of the solid-state art to fabricate an entire circuit in a tiny</a:t>
            </a:r>
          </a:p>
          <a:p>
            <a:r>
              <a:rPr lang="en-US" dirty="0">
                <a:latin typeface="Times New Roman" pitchFamily="-110" charset="0"/>
              </a:rPr>
              <a:t>piece of silicon rather than assemble discrete components made from separate</a:t>
            </a:r>
          </a:p>
          <a:p>
            <a:r>
              <a:rPr lang="en-US" dirty="0">
                <a:latin typeface="Times New Roman" pitchFamily="-110" charset="0"/>
              </a:rPr>
              <a:t>pieces of silicon into the same circuit. Many transistors can be produced at the same</a:t>
            </a:r>
          </a:p>
          <a:p>
            <a:r>
              <a:rPr lang="en-US" dirty="0">
                <a:latin typeface="Times New Roman" pitchFamily="-110" charset="0"/>
              </a:rPr>
              <a:t>time on a single wafer of silicon. Equally important, these transistors can be connected</a:t>
            </a:r>
          </a:p>
          <a:p>
            <a:r>
              <a:rPr lang="en-US" dirty="0">
                <a:latin typeface="Times New Roman" pitchFamily="-110" charset="0"/>
              </a:rPr>
              <a:t>with a process of metallization to form circuits.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F33F4-E507-DA30-FF31-11206DE45A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2A74C-10DE-0B38-19C5-24F2AAB13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646152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8B031C-88DC-764F-B5BB-6ABD6943D909}" type="slidenum">
              <a:rPr lang="en-US"/>
              <a:pPr/>
              <a:t>50</a:t>
            </a:fld>
            <a:endParaRPr lang="en-US" dirty="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Microelectronics means, literally, “small electronics.” Since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beginnings of digital electronics and the computer industry, there has been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persistent and consistent trend toward the reduction in size of digital electronic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circuits. Before examining the implications and benefits of this trend, we need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say something about the nature of digital electronics. A more detailed discussion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found in Chapter 11.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basic elements of a digital computer, as we know, must perform storage,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movement, processing, and control functions. Only two fundamental types of components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required (Figure 2.6): gates and memory cells. A gate is a device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implements a simple Boolean or logical function, such as IF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AND B ARE TRUE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 IS TRUE (AND gate). Such devices are called gates because they control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flow in much the same way that canal gates control the flow of water.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cell is a device that can store one bit of data; that is, the device can be 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of two stable states at any time. By interconnecting large numbers of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fundamental devices, we can construct a computer.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9583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-110" charset="0"/>
              </a:rPr>
              <a:t>Figure 1.11 depicts the key concepts in an integrated circuit. A thin </a:t>
            </a:r>
            <a:r>
              <a:rPr lang="en-US" b="1" dirty="0">
                <a:latin typeface="Times New Roman" pitchFamily="-110" charset="0"/>
              </a:rPr>
              <a:t>wafer </a:t>
            </a:r>
            <a:r>
              <a:rPr lang="en-US" dirty="0">
                <a:latin typeface="Times New Roman" pitchFamily="-110" charset="0"/>
              </a:rPr>
              <a:t>of</a:t>
            </a:r>
          </a:p>
          <a:p>
            <a:r>
              <a:rPr lang="en-US" dirty="0">
                <a:latin typeface="Times New Roman" pitchFamily="-110" charset="0"/>
              </a:rPr>
              <a:t>silicon is divided into a matrix of small areas, each a few millimeters square. The</a:t>
            </a:r>
          </a:p>
          <a:p>
            <a:r>
              <a:rPr lang="en-US" dirty="0">
                <a:latin typeface="Times New Roman" pitchFamily="-110" charset="0"/>
              </a:rPr>
              <a:t>identical circuit pattern is fabricated in each area, and the wafer is broken up into</a:t>
            </a:r>
          </a:p>
          <a:p>
            <a:r>
              <a:rPr lang="en-US" b="1" dirty="0">
                <a:latin typeface="Times New Roman" pitchFamily="-110" charset="0"/>
              </a:rPr>
              <a:t>chips. </a:t>
            </a:r>
            <a:r>
              <a:rPr lang="en-US" dirty="0">
                <a:latin typeface="Times New Roman" pitchFamily="-110" charset="0"/>
              </a:rPr>
              <a:t>Each chip consists of many gates and/or memory cells plus a number of input</a:t>
            </a:r>
          </a:p>
          <a:p>
            <a:r>
              <a:rPr lang="en-US" dirty="0">
                <a:latin typeface="Times New Roman" pitchFamily="-110" charset="0"/>
              </a:rPr>
              <a:t>and output attachment points. This chip is then packaged in housing that protects</a:t>
            </a:r>
          </a:p>
          <a:p>
            <a:r>
              <a:rPr lang="en-US" dirty="0">
                <a:latin typeface="Times New Roman" pitchFamily="-110" charset="0"/>
              </a:rPr>
              <a:t>it and provides pins for attachment to devices beyond the chip. A number of these</a:t>
            </a:r>
          </a:p>
          <a:p>
            <a:r>
              <a:rPr lang="en-US" dirty="0">
                <a:latin typeface="Times New Roman" pitchFamily="-110" charset="0"/>
              </a:rPr>
              <a:t>packages can then be interconnected on a printed circuit board to produce larger</a:t>
            </a:r>
          </a:p>
          <a:p>
            <a:r>
              <a:rPr lang="en-US" dirty="0">
                <a:latin typeface="Times New Roman" pitchFamily="-110" charset="0"/>
              </a:rPr>
              <a:t>and more complex circuits.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32649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-110" charset="0"/>
              </a:rPr>
              <a:t>Initially, only a few gates or memory cells could be reliably manufactured</a:t>
            </a:r>
          </a:p>
          <a:p>
            <a:r>
              <a:rPr lang="en-US" dirty="0">
                <a:latin typeface="Times New Roman" pitchFamily="-110" charset="0"/>
              </a:rPr>
              <a:t>and packaged together. These early integrated circuits are referred to as </a:t>
            </a:r>
            <a:r>
              <a:rPr lang="en-US" i="1" dirty="0">
                <a:latin typeface="Times New Roman" pitchFamily="-110" charset="0"/>
              </a:rPr>
              <a:t>small scale</a:t>
            </a:r>
          </a:p>
          <a:p>
            <a:r>
              <a:rPr lang="en-US" i="1" dirty="0">
                <a:latin typeface="Times New Roman" pitchFamily="-110" charset="0"/>
              </a:rPr>
              <a:t>Integration </a:t>
            </a:r>
            <a:r>
              <a:rPr lang="en-US" dirty="0">
                <a:latin typeface="Times New Roman" pitchFamily="-110" charset="0"/>
              </a:rPr>
              <a:t>(SSI). As time went on, it became possible to pack more and more</a:t>
            </a:r>
          </a:p>
          <a:p>
            <a:r>
              <a:rPr lang="en-US" dirty="0">
                <a:latin typeface="Times New Roman" pitchFamily="-110" charset="0"/>
              </a:rPr>
              <a:t>Components on the same chip. This growth in density is illustrated in Figure 1.12; it is</a:t>
            </a:r>
          </a:p>
          <a:p>
            <a:r>
              <a:rPr lang="en-US" dirty="0">
                <a:latin typeface="Times New Roman" pitchFamily="-110" charset="0"/>
              </a:rPr>
              <a:t>one of the most remarkable technological trends ever recorded. 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/>
              <a:t> This figure reflects the</a:t>
            </a:r>
          </a:p>
          <a:p>
            <a:r>
              <a:rPr lang="en-US" dirty="0"/>
              <a:t>famous Moore’s law, which was propounded by Gordon Moore, cofounder of Intel,</a:t>
            </a:r>
          </a:p>
          <a:p>
            <a:r>
              <a:rPr lang="en-US" dirty="0"/>
              <a:t>in 1965 [MOOR65]. Moore observed that the number of transistors that could be</a:t>
            </a:r>
          </a:p>
          <a:p>
            <a:r>
              <a:rPr lang="en-US" dirty="0"/>
              <a:t>put on a single chip was doubling every year and correctly predicted that this pace</a:t>
            </a:r>
          </a:p>
          <a:p>
            <a:r>
              <a:rPr lang="en-US" dirty="0"/>
              <a:t>would continue into the near future. To the surprise of many, including Moore, the</a:t>
            </a:r>
          </a:p>
          <a:p>
            <a:r>
              <a:rPr lang="en-US" dirty="0"/>
              <a:t>pace continued year after year and decade after decade. The pace slowed to a doubling</a:t>
            </a:r>
          </a:p>
          <a:p>
            <a:r>
              <a:rPr lang="en-US" dirty="0"/>
              <a:t>every 18 months in the 1970s but has sustained that rate ever since.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95252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In a class of computers called microcomputers, the relationship between architecture</a:t>
            </a:r>
          </a:p>
          <a:p>
            <a:r>
              <a:rPr lang="en-US" dirty="0"/>
              <a:t>and organization is very close. Changes in technology not only influence</a:t>
            </a:r>
          </a:p>
          <a:p>
            <a:r>
              <a:rPr lang="en-US" dirty="0"/>
              <a:t>organization but also result in the introduction of more powerful and more complex</a:t>
            </a:r>
          </a:p>
          <a:p>
            <a:r>
              <a:rPr lang="en-US" dirty="0"/>
              <a:t>architectures. Generally, there is less of a requirement for generation-</a:t>
            </a:r>
          </a:p>
          <a:p>
            <a:r>
              <a:rPr lang="en-US" dirty="0"/>
              <a:t>To-generation compatibility for these smaller machines. Thus, there is more interplay between</a:t>
            </a:r>
          </a:p>
          <a:p>
            <a:r>
              <a:rPr lang="en-US" dirty="0"/>
              <a:t>organizational and architectural design decisions. An intriguing example of this is</a:t>
            </a:r>
          </a:p>
          <a:p>
            <a:r>
              <a:rPr lang="en-US" dirty="0"/>
              <a:t>the reduced instruction set computer (RISC), which we examine in Chapter 15.</a:t>
            </a:r>
          </a:p>
          <a:p>
            <a:endParaRPr lang="en-US" dirty="0"/>
          </a:p>
          <a:p>
            <a:r>
              <a:rPr lang="en-US" dirty="0"/>
              <a:t>This book examines both computer organization and computer architecture.</a:t>
            </a:r>
          </a:p>
          <a:p>
            <a:r>
              <a:rPr lang="en-US" dirty="0"/>
              <a:t>The emphasis is perhaps more on the side of organization. However, because a</a:t>
            </a:r>
          </a:p>
          <a:p>
            <a:r>
              <a:rPr lang="en-US" dirty="0"/>
              <a:t>computer organization must be designed to implement a particular architectural</a:t>
            </a:r>
          </a:p>
          <a:p>
            <a:r>
              <a:rPr lang="en-US" dirty="0"/>
              <a:t>specification, a thorough treatment of organization requires a detailed examination</a:t>
            </a:r>
          </a:p>
          <a:p>
            <a:r>
              <a:rPr lang="en-US" dirty="0"/>
              <a:t>of architecture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9927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Times New Roman" pitchFamily="-110" charset="0"/>
              </a:rPr>
              <a:t>By 1964, IBM had a firm grip on the computer market with</a:t>
            </a:r>
          </a:p>
          <a:p>
            <a:r>
              <a:rPr lang="en-US" dirty="0">
                <a:latin typeface="Times New Roman" pitchFamily="-110" charset="0"/>
              </a:rPr>
              <a:t>its 7000 series of machines. In that year, IBM announced the System/360, a new</a:t>
            </a:r>
          </a:p>
          <a:p>
            <a:r>
              <a:rPr lang="en-US" dirty="0">
                <a:latin typeface="Times New Roman" pitchFamily="-110" charset="0"/>
              </a:rPr>
              <a:t>family of computer products. Although the announcement itself was no surprise, it</a:t>
            </a:r>
          </a:p>
          <a:p>
            <a:r>
              <a:rPr lang="en-US" dirty="0">
                <a:latin typeface="Times New Roman" pitchFamily="-110" charset="0"/>
              </a:rPr>
              <a:t>contained some unpleasant news for current IBM customers: the 360 product line</a:t>
            </a:r>
          </a:p>
          <a:p>
            <a:r>
              <a:rPr lang="en-US" dirty="0">
                <a:latin typeface="Times New Roman" pitchFamily="-110" charset="0"/>
              </a:rPr>
              <a:t>was incompatible with older IBM machines. Thus, the transition to the 360 would be</a:t>
            </a:r>
          </a:p>
          <a:p>
            <a:r>
              <a:rPr lang="en-US" dirty="0">
                <a:latin typeface="Times New Roman" pitchFamily="-110" charset="0"/>
              </a:rPr>
              <a:t>difficult for the current customer base. This was a bold step by IBM, but one IBM felt</a:t>
            </a:r>
          </a:p>
          <a:p>
            <a:r>
              <a:rPr lang="en-US" dirty="0">
                <a:latin typeface="Times New Roman" pitchFamily="-110" charset="0"/>
              </a:rPr>
              <a:t>was necessary to break out of some of the constraints of the 7000 architecture and</a:t>
            </a:r>
          </a:p>
          <a:p>
            <a:r>
              <a:rPr lang="en-US" dirty="0">
                <a:latin typeface="Times New Roman" pitchFamily="-110" charset="0"/>
              </a:rPr>
              <a:t>to produce a system capable of evolving with the new integrated circuit technology</a:t>
            </a:r>
          </a:p>
          <a:p>
            <a:r>
              <a:rPr lang="en-US" dirty="0">
                <a:latin typeface="Times New Roman" pitchFamily="-110" charset="0"/>
              </a:rPr>
              <a:t>[PADE81, GIFF87]. The strategy paid off both financially and technically. The 360</a:t>
            </a:r>
          </a:p>
          <a:p>
            <a:r>
              <a:rPr lang="en-US" dirty="0">
                <a:latin typeface="Times New Roman" pitchFamily="-110" charset="0"/>
              </a:rPr>
              <a:t>was the success of the decade and cemented IBM as the overwhelmingly dominant</a:t>
            </a:r>
          </a:p>
          <a:p>
            <a:r>
              <a:rPr lang="en-US" dirty="0">
                <a:latin typeface="Times New Roman" pitchFamily="-110" charset="0"/>
              </a:rPr>
              <a:t>computer vendor, with a market share above 70%. And, with some modifications</a:t>
            </a:r>
          </a:p>
          <a:p>
            <a:r>
              <a:rPr lang="en-US" dirty="0">
                <a:latin typeface="Times New Roman" pitchFamily="-110" charset="0"/>
              </a:rPr>
              <a:t>and extensions, the architecture of the 360 remains to this day the architecture</a:t>
            </a:r>
          </a:p>
          <a:p>
            <a:r>
              <a:rPr lang="en-US" dirty="0">
                <a:latin typeface="Times New Roman" pitchFamily="-110" charset="0"/>
              </a:rPr>
              <a:t>of IBM’s mainframe computers. Examples using this architecture can be found</a:t>
            </a:r>
          </a:p>
          <a:p>
            <a:r>
              <a:rPr lang="en-US" dirty="0">
                <a:latin typeface="Times New Roman" pitchFamily="-110" charset="0"/>
              </a:rPr>
              <a:t>throughout this text.</a:t>
            </a:r>
          </a:p>
          <a:p>
            <a:endParaRPr lang="en-US" dirty="0">
              <a:latin typeface="Times New Roman" pitchFamily="-110" charset="0"/>
            </a:endParaRPr>
          </a:p>
          <a:p>
            <a:r>
              <a:rPr lang="en-US" dirty="0">
                <a:latin typeface="Times New Roman" pitchFamily="-110" charset="0"/>
              </a:rPr>
              <a:t>The System/360 was the industry’s first planned family of computers. The</a:t>
            </a:r>
          </a:p>
          <a:p>
            <a:r>
              <a:rPr lang="en-US" dirty="0">
                <a:latin typeface="Times New Roman" pitchFamily="-110" charset="0"/>
              </a:rPr>
              <a:t>family covered a wide range of performance and cost. The models were compatible in the sense that</a:t>
            </a:r>
          </a:p>
          <a:p>
            <a:r>
              <a:rPr lang="en-US" dirty="0">
                <a:latin typeface="Times New Roman" pitchFamily="-110" charset="0"/>
              </a:rPr>
              <a:t>a program written for one model should be capable of being executed by another</a:t>
            </a:r>
          </a:p>
          <a:p>
            <a:r>
              <a:rPr lang="en-US" dirty="0">
                <a:latin typeface="Times New Roman" pitchFamily="-110" charset="0"/>
              </a:rPr>
              <a:t>model in the series, with only a difference in the time it takes to execute.</a:t>
            </a:r>
          </a:p>
          <a:p>
            <a:endParaRPr lang="en-US" dirty="0">
              <a:latin typeface="Times New Roman" pitchFamily="-11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82407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6CBC27-C47F-FE4C-AAB2-D4E8A3D6C6BF}" type="slidenum">
              <a:rPr lang="en-US"/>
              <a:pPr/>
              <a:t>58</a:t>
            </a:fld>
            <a:endParaRPr lang="en-US" dirty="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same year that IBM shipped its first System/360, another</a:t>
            </a:r>
          </a:p>
          <a:p>
            <a:r>
              <a:rPr lang="en-US" dirty="0"/>
              <a:t>momentous first shipment occurred: PDP-8</a:t>
            </a:r>
          </a:p>
          <a:p>
            <a:r>
              <a:rPr lang="en-US" dirty="0"/>
              <a:t>from Digital Equipment Corporation(DEC). At a time when the average </a:t>
            </a:r>
          </a:p>
          <a:p>
            <a:r>
              <a:rPr lang="en-US" dirty="0"/>
              <a:t>computer required an air-conditioned room, the PDP-8</a:t>
            </a:r>
          </a:p>
          <a:p>
            <a:r>
              <a:rPr lang="en-US" dirty="0"/>
              <a:t>(dubbed a minicomputer by the industry, after the miniskirt of the day)</a:t>
            </a:r>
          </a:p>
          <a:p>
            <a:r>
              <a:rPr lang="en-US" dirty="0"/>
              <a:t>was small enough that it could be placed on top of a lab bench or be built into</a:t>
            </a:r>
          </a:p>
          <a:p>
            <a:r>
              <a:rPr lang="en-US" dirty="0"/>
              <a:t>other equipment. It could not do everything the mainframe could, but at $16,000, it</a:t>
            </a:r>
          </a:p>
          <a:p>
            <a:r>
              <a:rPr lang="en-US" dirty="0"/>
              <a:t>was cheap enough for each lab technician to have one. In contrast, the System/360</a:t>
            </a:r>
          </a:p>
          <a:p>
            <a:r>
              <a:rPr lang="en-US" dirty="0"/>
              <a:t>series of mainframe computers introduced just a few months before cost hundreds</a:t>
            </a:r>
          </a:p>
          <a:p>
            <a:r>
              <a:rPr lang="en-US" dirty="0"/>
              <a:t>of thousands of dollars.</a:t>
            </a:r>
          </a:p>
          <a:p>
            <a:endParaRPr lang="en-US" dirty="0"/>
          </a:p>
          <a:p>
            <a:r>
              <a:rPr lang="en-US" dirty="0"/>
              <a:t>The low cost and small size of the PDP-8</a:t>
            </a:r>
          </a:p>
          <a:p>
            <a:r>
              <a:rPr lang="en-US" dirty="0"/>
              <a:t>enabled another manufacturer to purchase a PDP-8</a:t>
            </a:r>
          </a:p>
          <a:p>
            <a:r>
              <a:rPr lang="en-US" dirty="0"/>
              <a:t>and integrate it into a total system for resale. These other manufacturers</a:t>
            </a:r>
          </a:p>
          <a:p>
            <a:r>
              <a:rPr lang="en-US" dirty="0"/>
              <a:t>came to be known as original equipment manufacturers (OEMs) , and the</a:t>
            </a:r>
          </a:p>
          <a:p>
            <a:r>
              <a:rPr lang="en-US" dirty="0"/>
              <a:t>OEM market became and remains a major segment of the computer marketplace.</a:t>
            </a:r>
          </a:p>
          <a:p>
            <a:endParaRPr lang="en-US" dirty="0"/>
          </a:p>
          <a:p>
            <a:r>
              <a:rPr lang="en-US" dirty="0"/>
              <a:t>In contrast to the central-switched architecture (Figure 1.9) used by IBM on its</a:t>
            </a:r>
          </a:p>
          <a:p>
            <a:r>
              <a:rPr lang="en-US" dirty="0"/>
              <a:t>700/7000 and 360 systems, later models of the PDP-8</a:t>
            </a:r>
          </a:p>
          <a:p>
            <a:r>
              <a:rPr lang="en-US" dirty="0"/>
              <a:t>used a structure that became virtually</a:t>
            </a:r>
          </a:p>
          <a:p>
            <a:r>
              <a:rPr lang="en-US" dirty="0"/>
              <a:t>universal for microcomputers: the bus structure. This is illustrated in Figure 1.13.</a:t>
            </a:r>
          </a:p>
          <a:p>
            <a:r>
              <a:rPr lang="en-US" dirty="0"/>
              <a:t>The PDP-8 bus, called the Omnibus, consists of 96 separate signal paths, used to carry</a:t>
            </a:r>
          </a:p>
          <a:p>
            <a:r>
              <a:rPr lang="en-US" dirty="0"/>
              <a:t>control, address, and data signals. Because all system components share a common</a:t>
            </a:r>
          </a:p>
          <a:p>
            <a:r>
              <a:rPr lang="en-US" dirty="0"/>
              <a:t>set of signal paths, their use can be controlled by the CPU. This architecture is highly</a:t>
            </a:r>
          </a:p>
          <a:p>
            <a:r>
              <a:rPr lang="en-US" dirty="0"/>
              <a:t> flexible, allowing modules to be plugged into the bus to create various configurations.</a:t>
            </a:r>
          </a:p>
          <a:p>
            <a:r>
              <a:rPr lang="en-US" dirty="0"/>
              <a:t>It is only in recent years that the bus structure has given way to a structure known as</a:t>
            </a:r>
          </a:p>
          <a:p>
            <a:r>
              <a:rPr lang="en-US" dirty="0"/>
              <a:t>Point-to-point interconnect, described in Chapter 3.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47511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C87B7E-A7A7-0248-A667-EB469C7EC785}" type="slidenum">
              <a:rPr lang="en-US"/>
              <a:pPr/>
              <a:t>59</a:t>
            </a:fld>
            <a:endParaRPr lang="en-US" dirty="0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10" charset="0"/>
              </a:rPr>
              <a:t>It has become widely accepted to classify computers into generations based on the fundamental</a:t>
            </a:r>
          </a:p>
          <a:p>
            <a:r>
              <a:rPr lang="en-US" dirty="0">
                <a:latin typeface="Times New Roman" pitchFamily="-110" charset="0"/>
              </a:rPr>
              <a:t>hardware technology employed (Table 1.2). Each new generation is characterized</a:t>
            </a:r>
          </a:p>
          <a:p>
            <a:r>
              <a:rPr lang="en-US" dirty="0">
                <a:latin typeface="Times New Roman" pitchFamily="-110" charset="0"/>
              </a:rPr>
              <a:t>by greater processing performance, larger memory capacity, and smaller</a:t>
            </a:r>
          </a:p>
          <a:p>
            <a:r>
              <a:rPr lang="en-US" dirty="0">
                <a:latin typeface="Times New Roman" pitchFamily="-110" charset="0"/>
              </a:rPr>
              <a:t>size than the previous one.</a:t>
            </a:r>
          </a:p>
          <a:p>
            <a:endParaRPr lang="en-US" dirty="0">
              <a:latin typeface="Times New Roman" pitchFamily="-110" charset="0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87502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5914A-FB8D-7040-B9F1-BC6F3DDB3AB8}" type="slidenum">
              <a:rPr lang="en-US"/>
              <a:pPr/>
              <a:t>61</a:t>
            </a:fld>
            <a:endParaRPr lang="en-US" dirty="0"/>
          </a:p>
        </p:txBody>
      </p:sp>
      <p:sp>
        <p:nvSpPr>
          <p:cNvPr id="7987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Just as the density of elements on memory chips has continued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rise, so has the density of elements on processor chips. As time went on,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more elements were placed on each chip, so that fewer and fewer chips were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needed to construct a single computer 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breakthrough was achieved in 1971, when Intel developed its 4004.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4004 was the first chip to contain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 of the components of a CPU on a single chip: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microprocessor was born.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4004 can add two 4-bit numbers and can multiply only by repeated addition.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today’s standards, the 4004 is hopelessly primitive, but it marked the beginning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continuing evolution of microprocessor capability and power.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evolution can be seen most easily in the number of bits that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deals with at a time. There is no clear-cut measure of this, but perhaps the best measure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the data bus width: the number of bits of data that can be brought into or sent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out of the processor at a time. Another measure is the number of bits in the accumulator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in the set of general-purpose registers. Often, these measures coincide, but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always. For example, a number of microprocessors were developed that operate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16-bit numbers in registers but can only read and write 8 bits at a time.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next major step in the evolution of the microprocessor was the introduction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1972 of the Intel 8008. This was the first 8-bit microprocessor and was almost twice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complex as the 4004.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Neither of these steps was to have the impact of the next major event: the introduction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1974 of the Intel 8080. This was the first general-purpose microprocessor.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Whereas the 4004 and the 8008 had been designed for specific applications, the 8080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designed to be the CPU of a general-purpose microcomputer. Like the 8008,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8080 is an 8-bit microprocessor. The 8080, however, is faster, has a richer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set, and has a large addressing capability.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6136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About the same time, 16-bit microprocessors began to be developed. However, 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not until the end of the 1970s that powerful, general-purpose 16-bit microprocessors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appeared. One of these was the 8086. The next step in this trend occurred in 1981,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both Bell Labs and Hewlett-Packard developed 32-bit, single-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chip microprocessors. Intel introduced its own 32-bit microprocessor, the 80386, in 1985 (Table 2.6).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934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</a:t>
            </a:r>
            <a:r>
              <a:rPr lang="en-US" baseline="0" dirty="0"/>
              <a:t> 2.6 (continued)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93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0896AEF-E164-41E1-8B4C-4F6A7B32323A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85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EE268B4-888F-40A1-9509-BD77FADCD41D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504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91A41-9557-4B6B-E5F6-6A7C071AE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3673C9-27FB-A3B8-974F-D3670559C6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E258F9-627A-CAD8-4326-6652843E8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four main structural components: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Central processing unit (CPU): </a:t>
            </a:r>
            <a:r>
              <a:rPr lang="en-US" dirty="0"/>
              <a:t>Controls the operation of the computer and</a:t>
            </a:r>
          </a:p>
          <a:p>
            <a:r>
              <a:rPr lang="en-US" dirty="0"/>
              <a:t>performs its data processing functions; often simply referred to as </a:t>
            </a:r>
            <a:r>
              <a:rPr lang="en-US" b="1" dirty="0"/>
              <a:t>processor.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Main memory: </a:t>
            </a:r>
            <a:r>
              <a:rPr lang="en-US" dirty="0"/>
              <a:t>Stores data.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I/O: </a:t>
            </a:r>
            <a:r>
              <a:rPr lang="en-US" dirty="0"/>
              <a:t>Moves data between the computer and its external environment.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System interconnection: </a:t>
            </a:r>
            <a:r>
              <a:rPr lang="en-US" dirty="0"/>
              <a:t>Some mechanism that provides for communication</a:t>
            </a:r>
          </a:p>
          <a:p>
            <a:r>
              <a:rPr lang="en-US" dirty="0"/>
              <a:t>among CPU, main memory, and I/O. A common example of system interconnection</a:t>
            </a:r>
          </a:p>
          <a:p>
            <a:r>
              <a:rPr lang="en-US" dirty="0"/>
              <a:t>is by means of a </a:t>
            </a:r>
            <a:r>
              <a:rPr lang="en-US" b="1" dirty="0"/>
              <a:t>system bus, </a:t>
            </a:r>
            <a:r>
              <a:rPr lang="en-US" dirty="0"/>
              <a:t>consisting of a number of conducting</a:t>
            </a:r>
          </a:p>
          <a:p>
            <a:r>
              <a:rPr lang="en-US" dirty="0"/>
              <a:t>wires to which all the other components attach.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BEB09-8F2B-75AC-2E0F-FCD0DE8D56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D86A1-5D16-DD96-E248-F35BAF61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1455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FDE20-5A25-BCA4-A583-CE916FC48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036002-AC7F-A8DB-1F87-1C27DC98D3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F97D0B-02DB-8F51-C060-37CC8E853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There may be one or more of each of the aforementioned components.</a:t>
            </a:r>
          </a:p>
          <a:p>
            <a:r>
              <a:rPr lang="en-US" dirty="0"/>
              <a:t>Traditionally, there has been just a single processor. In recent years, there has been</a:t>
            </a:r>
          </a:p>
          <a:p>
            <a:r>
              <a:rPr lang="en-US" dirty="0"/>
              <a:t>increasing use of multiple processors in a single computer. Some design issues relating</a:t>
            </a:r>
          </a:p>
          <a:p>
            <a:r>
              <a:rPr lang="en-US" dirty="0"/>
              <a:t>to multiple processors crop up and are discussed as the text proceeds; Part Five</a:t>
            </a:r>
          </a:p>
          <a:p>
            <a:r>
              <a:rPr lang="en-US" dirty="0"/>
              <a:t>focuses on such computers.</a:t>
            </a:r>
          </a:p>
          <a:p>
            <a:endParaRPr lang="en-US" dirty="0"/>
          </a:p>
          <a:p>
            <a:r>
              <a:rPr lang="en-US" dirty="0"/>
              <a:t>Each of these components will be examined in some detail in Part Two.</a:t>
            </a:r>
          </a:p>
          <a:p>
            <a:r>
              <a:rPr lang="en-US" dirty="0"/>
              <a:t>However, for our purposes, the most interesting and in some ways the most complex</a:t>
            </a:r>
          </a:p>
          <a:p>
            <a:r>
              <a:rPr lang="en-US" dirty="0"/>
              <a:t>component is the CPU. Its major structural components are as follows: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Control unit: </a:t>
            </a:r>
            <a:r>
              <a:rPr lang="en-US" dirty="0"/>
              <a:t>Controls the operation of the CPU and hence the computer.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Arithmetic and logic unit (ALU): </a:t>
            </a:r>
            <a:r>
              <a:rPr lang="en-US" dirty="0"/>
              <a:t>Performs the computer’s data processing</a:t>
            </a:r>
          </a:p>
          <a:p>
            <a:r>
              <a:rPr lang="en-US" dirty="0"/>
              <a:t>functions.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Registers: </a:t>
            </a:r>
            <a:r>
              <a:rPr lang="en-US" dirty="0"/>
              <a:t>Provides storage internal to the CPU.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CPU interconnection: </a:t>
            </a:r>
            <a:r>
              <a:rPr lang="en-US" dirty="0"/>
              <a:t>Some mechanism that provides for communication</a:t>
            </a:r>
          </a:p>
          <a:p>
            <a:r>
              <a:rPr lang="en-US" dirty="0"/>
              <a:t>among the control unit, ALU, and registers.</a:t>
            </a:r>
          </a:p>
          <a:p>
            <a:endParaRPr lang="en-US" dirty="0"/>
          </a:p>
          <a:p>
            <a:r>
              <a:rPr lang="en-US" dirty="0"/>
              <a:t> Part Three covers these components, where we will see that complexity is added by</a:t>
            </a:r>
          </a:p>
          <a:p>
            <a:r>
              <a:rPr lang="en-US" dirty="0"/>
              <a:t>the use of parallel and pipelined organizational techniques. Finally, there are several</a:t>
            </a:r>
          </a:p>
          <a:p>
            <a:r>
              <a:rPr lang="en-US" dirty="0"/>
              <a:t>approaches to the implementation of the control unit; one common approach is</a:t>
            </a:r>
          </a:p>
          <a:p>
            <a:r>
              <a:rPr lang="en-US" dirty="0"/>
              <a:t>a </a:t>
            </a:r>
            <a:r>
              <a:rPr lang="en-US" dirty="0" err="1"/>
              <a:t>microprogrammed</a:t>
            </a:r>
            <a:r>
              <a:rPr lang="en-US" dirty="0"/>
              <a:t>  implementation. In essence, a </a:t>
            </a:r>
            <a:r>
              <a:rPr lang="en-US" dirty="0" err="1"/>
              <a:t>microprogrammed</a:t>
            </a:r>
            <a:r>
              <a:rPr lang="en-US" dirty="0"/>
              <a:t> control unit</a:t>
            </a:r>
          </a:p>
          <a:p>
            <a:r>
              <a:rPr lang="en-US" dirty="0"/>
              <a:t>operates by executing microinstructions that define the functionality of the control</a:t>
            </a:r>
          </a:p>
          <a:p>
            <a:r>
              <a:rPr lang="en-US" dirty="0"/>
              <a:t>unit. With this approach, the structure of the control unit can be depicted, as in</a:t>
            </a:r>
          </a:p>
          <a:p>
            <a:r>
              <a:rPr lang="en-US" dirty="0"/>
              <a:t>Figure 1.1. This structure is examined in Part Four.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21455-F14D-84A3-E7C1-172733915C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73F24-61A9-7B6B-0E74-5AC7C0125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46465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19CD7E-4F7A-9B44-863C-1B45C56F48EF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the structure and functioning of a computer are, in essence, simple. Figure 1.1</a:t>
            </a:r>
          </a:p>
          <a:p>
            <a:r>
              <a:rPr lang="en-US" dirty="0"/>
              <a:t>depicts the basic functions that a computer can perform. In general terms, there are</a:t>
            </a:r>
          </a:p>
          <a:p>
            <a:r>
              <a:rPr lang="en-US" dirty="0"/>
              <a:t>only four:</a:t>
            </a:r>
          </a:p>
          <a:p>
            <a:endParaRPr lang="en-US" dirty="0"/>
          </a:p>
          <a:p>
            <a:r>
              <a:rPr lang="en-US" b="1" dirty="0"/>
              <a:t>Data Processing. </a:t>
            </a:r>
            <a:r>
              <a:rPr lang="en-US" dirty="0"/>
              <a:t>The data may take a wide</a:t>
            </a:r>
          </a:p>
          <a:p>
            <a:r>
              <a:rPr lang="en-US" dirty="0"/>
              <a:t>variety of forms, and the range of processing requirements is broad. However, we</a:t>
            </a:r>
          </a:p>
          <a:p>
            <a:r>
              <a:rPr lang="en-US" dirty="0"/>
              <a:t>shall see that there are only a few fundamental methods or types of data processing.</a:t>
            </a:r>
          </a:p>
          <a:p>
            <a:endParaRPr lang="en-US" dirty="0"/>
          </a:p>
          <a:p>
            <a:r>
              <a:rPr lang="en-US" b="1" dirty="0"/>
              <a:t>Data Storage. </a:t>
            </a:r>
            <a:r>
              <a:rPr lang="en-US" dirty="0"/>
              <a:t>Even if the computer is processing</a:t>
            </a:r>
          </a:p>
          <a:p>
            <a:r>
              <a:rPr lang="en-US" dirty="0"/>
              <a:t>data on the fly (i.e., data come in and get processed, and the results go out</a:t>
            </a:r>
          </a:p>
          <a:p>
            <a:r>
              <a:rPr lang="en-US" dirty="0"/>
              <a:t>immediately), the computer must temporarily store at least those pieces of data</a:t>
            </a:r>
          </a:p>
          <a:p>
            <a:r>
              <a:rPr lang="en-US" dirty="0"/>
              <a:t>that are being worked on at any given moment. Thus, there is at least a short-term</a:t>
            </a:r>
          </a:p>
          <a:p>
            <a:r>
              <a:rPr lang="en-US" dirty="0"/>
              <a:t>data storage function. Equally important, the computer performs a long-term data</a:t>
            </a:r>
          </a:p>
          <a:p>
            <a:r>
              <a:rPr lang="en-US" dirty="0"/>
              <a:t>storage function. Files of data are stored on the computer for subsequent retrieval</a:t>
            </a:r>
          </a:p>
          <a:p>
            <a:r>
              <a:rPr lang="en-US" dirty="0"/>
              <a:t>and update.</a:t>
            </a:r>
          </a:p>
          <a:p>
            <a:endParaRPr lang="en-US" dirty="0"/>
          </a:p>
          <a:p>
            <a:r>
              <a:rPr lang="en-US" b="1" dirty="0"/>
              <a:t>Data Movement. </a:t>
            </a:r>
            <a:r>
              <a:rPr lang="en-US" dirty="0"/>
              <a:t>The computer’s operating environment consists of devices that serve as</a:t>
            </a:r>
          </a:p>
          <a:p>
            <a:r>
              <a:rPr lang="en-US" dirty="0"/>
              <a:t>either sources or destinations of data. When data are received from or delivered to</a:t>
            </a:r>
          </a:p>
          <a:p>
            <a:r>
              <a:rPr lang="en-US" dirty="0"/>
              <a:t>a device that is directly connected to the computer, the process is known as </a:t>
            </a:r>
            <a:r>
              <a:rPr lang="en-US" i="1" dirty="0"/>
              <a:t>input–</a:t>
            </a:r>
          </a:p>
          <a:p>
            <a:r>
              <a:rPr lang="en-US" i="1" dirty="0"/>
              <a:t>output (I/O), and the device is referred to as a peripheral. When data are moved</a:t>
            </a:r>
          </a:p>
          <a:p>
            <a:r>
              <a:rPr lang="en-US" dirty="0"/>
              <a:t>over longer distances, to or from a remote device, the process is known as </a:t>
            </a:r>
            <a:r>
              <a:rPr lang="en-US" i="1" dirty="0"/>
              <a:t>data</a:t>
            </a:r>
          </a:p>
          <a:p>
            <a:r>
              <a:rPr lang="en-US" i="1" dirty="0"/>
              <a:t>communications.</a:t>
            </a:r>
          </a:p>
          <a:p>
            <a:endParaRPr lang="en-US" dirty="0"/>
          </a:p>
          <a:p>
            <a:r>
              <a:rPr lang="en-US" b="1" dirty="0"/>
              <a:t>Control. </a:t>
            </a:r>
            <a:r>
              <a:rPr lang="en-US" dirty="0"/>
              <a:t>Within the computer, a control unit manages the computer’s resources and orchestrates the</a:t>
            </a:r>
          </a:p>
          <a:p>
            <a:r>
              <a:rPr lang="en-US" dirty="0"/>
              <a:t>performance of its functional parts in response to those instructions.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64543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We now look in a general way at the internal structure of a computer. We begin with</a:t>
            </a:r>
          </a:p>
          <a:p>
            <a:r>
              <a:rPr lang="en-US" dirty="0"/>
              <a:t>a traditional computer with a single processor that employs a </a:t>
            </a:r>
            <a:r>
              <a:rPr lang="en-US" dirty="0" err="1"/>
              <a:t>microprogrammed</a:t>
            </a:r>
            <a:endParaRPr lang="en-US" dirty="0"/>
          </a:p>
          <a:p>
            <a:r>
              <a:rPr lang="en-US" dirty="0"/>
              <a:t>control unit, then examine a typical multicore structure.</a:t>
            </a:r>
          </a:p>
          <a:p>
            <a:endParaRPr lang="en-US" dirty="0"/>
          </a:p>
          <a:p>
            <a:r>
              <a:rPr lang="en-US" dirty="0"/>
              <a:t> Figure 1.1 provides a hierarchical view</a:t>
            </a:r>
          </a:p>
          <a:p>
            <a:r>
              <a:rPr lang="en-US" dirty="0"/>
              <a:t>of the internal structure of a traditional single-processor computer.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95435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535A1B1-C60F-4059-88FA-344C071C8635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88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2016 Pearson Education, Inc., Hoboken, NJ. All rights reserved.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A456-49CB-4C29-9BD0-0684F712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74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47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61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7507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6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19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2"/>
            <a:ext cx="4015304" cy="2392363"/>
          </a:xfr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9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21B38B-01C4-4CE7-B0D7-38A331553829}" type="datetime1">
              <a:rPr lang="en-US" smtClean="0"/>
              <a:t>8/25/2025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6" y="6235609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2" y="174813"/>
            <a:ext cx="413309" cy="6232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5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160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9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56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81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6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28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27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A456-49CB-4C29-9BD0-0684F712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19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7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stitute_for_Advanced_Study" TargetMode="External"/><Relationship Id="rId2" Type="http://schemas.openxmlformats.org/officeDocument/2006/relationships/hyperlink" Target="https://en.wikipedia.org/wiki/Comput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en.wikipedia.org/wiki/John_von_Neumann" TargetMode="External"/><Relationship Id="rId4" Type="http://schemas.openxmlformats.org/officeDocument/2006/relationships/hyperlink" Target="https://en.wikipedia.org/wiki/Princeton,_New_Jersey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d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oleObject" Target="!OLE_LINK3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package" Target="../embeddings/Microsoft_Word_Document1.docx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Macintosh%20HD:Users:kevinmclaughlin:Desktop:COA9e%20PPT+TestBank:COA9e%20Tables:T02-Evolution-Horizontal.doc!OLE_LINK5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oleObject" Target="Macintosh%20HD:Users:kevinmclaughlin:Desktop:COA9e%20PPT+TestBank:COA9e%20Tables:T02-Evolution-Horizontal.doc!OLE_LINK6" TargetMode="External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79161" y="639193"/>
            <a:ext cx="2678858" cy="3573516"/>
          </a:xfrm>
        </p:spPr>
        <p:txBody>
          <a:bodyPr>
            <a:normAutofit/>
          </a:bodyPr>
          <a:lstStyle/>
          <a:p>
            <a:pPr algn="l"/>
            <a:r>
              <a:rPr lang="en-GB" sz="2700" dirty="0"/>
              <a:t>William Stallings </a:t>
            </a:r>
            <a:br>
              <a:rPr lang="en-GB" sz="2700" dirty="0"/>
            </a:br>
            <a:r>
              <a:rPr lang="en-GB" sz="2700" dirty="0"/>
              <a:t>Computer Organization </a:t>
            </a:r>
            <a:br>
              <a:rPr lang="en-GB" sz="2700" dirty="0"/>
            </a:br>
            <a:r>
              <a:rPr lang="en-GB" sz="2700" dirty="0"/>
              <a:t>and Architecture</a:t>
            </a:r>
            <a:br>
              <a:rPr lang="en-GB" sz="2700" dirty="0"/>
            </a:br>
            <a:r>
              <a:rPr lang="en-GB" sz="2700" dirty="0"/>
              <a:t>Compiled and Updated by: Bilal Ahmed</a:t>
            </a:r>
          </a:p>
        </p:txBody>
      </p:sp>
      <p:sp>
        <p:nvSpPr>
          <p:cNvPr id="41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4409267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napshot 2012-06-08 00-57-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722" y="1440283"/>
            <a:ext cx="5410962" cy="3950002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/>
              <a:t>© 2016 Pearson Education, Inc., Hoboken, NJ. All rights reserved.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534472" y="1786024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13B9B7-3872-39B3-A691-D2E3223B6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Real-life Example: DLD</a:t>
            </a:r>
            <a:endParaRPr lang="en-PK" sz="3500">
              <a:solidFill>
                <a:srgbClr val="FFFFFF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75B5F84-3190-9DC7-C23C-9452E14207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4194270"/>
              </p:ext>
            </p:extLst>
          </p:nvPr>
        </p:nvGraphicFramePr>
        <p:xfrm>
          <a:off x="483042" y="2432647"/>
          <a:ext cx="8195872" cy="355267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47279">
                  <a:extLst>
                    <a:ext uri="{9D8B030D-6E8A-4147-A177-3AD203B41FA5}">
                      <a16:colId xmlns:a16="http://schemas.microsoft.com/office/drawing/2014/main" val="3342043054"/>
                    </a:ext>
                  </a:extLst>
                </a:gridCol>
                <a:gridCol w="2840405">
                  <a:extLst>
                    <a:ext uri="{9D8B030D-6E8A-4147-A177-3AD203B41FA5}">
                      <a16:colId xmlns:a16="http://schemas.microsoft.com/office/drawing/2014/main" val="2844625846"/>
                    </a:ext>
                  </a:extLst>
                </a:gridCol>
                <a:gridCol w="3208188">
                  <a:extLst>
                    <a:ext uri="{9D8B030D-6E8A-4147-A177-3AD203B41FA5}">
                      <a16:colId xmlns:a16="http://schemas.microsoft.com/office/drawing/2014/main" val="1351283405"/>
                    </a:ext>
                  </a:extLst>
                </a:gridCol>
              </a:tblGrid>
              <a:tr h="4569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Aspect</a:t>
                      </a:r>
                    </a:p>
                  </a:txBody>
                  <a:tcPr marL="101847" marR="101847" marT="50924" marB="509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Architecture</a:t>
                      </a:r>
                    </a:p>
                  </a:txBody>
                  <a:tcPr marL="101847" marR="101847" marT="50924" marB="509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Organization</a:t>
                      </a:r>
                    </a:p>
                  </a:txBody>
                  <a:tcPr marL="101847" marR="101847" marT="50924" marB="50924" anchor="ctr"/>
                </a:tc>
                <a:extLst>
                  <a:ext uri="{0D108BD9-81ED-4DB2-BD59-A6C34878D82A}">
                    <a16:rowId xmlns:a16="http://schemas.microsoft.com/office/drawing/2014/main" val="3495900430"/>
                  </a:ext>
                </a:extLst>
              </a:tr>
              <a:tr h="773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What it does</a:t>
                      </a:r>
                    </a:p>
                  </a:txBody>
                  <a:tcPr marL="101847" marR="101847" marT="50924" marB="509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Performs logic and arithmetic ops</a:t>
                      </a:r>
                    </a:p>
                  </a:txBody>
                  <a:tcPr marL="101847" marR="101847" marT="50924" marB="509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Uses logic gates, adders, MUXes</a:t>
                      </a:r>
                    </a:p>
                  </a:txBody>
                  <a:tcPr marL="101847" marR="101847" marT="50924" marB="50924" anchor="ctr"/>
                </a:tc>
                <a:extLst>
                  <a:ext uri="{0D108BD9-81ED-4DB2-BD59-A6C34878D82A}">
                    <a16:rowId xmlns:a16="http://schemas.microsoft.com/office/drawing/2014/main" val="2465537253"/>
                  </a:ext>
                </a:extLst>
              </a:tr>
              <a:tr h="773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Defined by</a:t>
                      </a:r>
                    </a:p>
                  </a:txBody>
                  <a:tcPr marL="101847" marR="101847" marT="50924" marB="509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Operation table / truth table / spec</a:t>
                      </a:r>
                    </a:p>
                  </a:txBody>
                  <a:tcPr marL="101847" marR="101847" marT="50924" marB="509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Circuit diagram / internal wiring</a:t>
                      </a:r>
                    </a:p>
                  </a:txBody>
                  <a:tcPr marL="101847" marR="101847" marT="50924" marB="50924" anchor="ctr"/>
                </a:tc>
                <a:extLst>
                  <a:ext uri="{0D108BD9-81ED-4DB2-BD59-A6C34878D82A}">
                    <a16:rowId xmlns:a16="http://schemas.microsoft.com/office/drawing/2014/main" val="355570381"/>
                  </a:ext>
                </a:extLst>
              </a:tr>
              <a:tr h="773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Concerned with</a:t>
                      </a:r>
                    </a:p>
                  </a:txBody>
                  <a:tcPr marL="101847" marR="101847" marT="50924" marB="509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Behavior visible to the outside</a:t>
                      </a:r>
                    </a:p>
                  </a:txBody>
                  <a:tcPr marL="101847" marR="101847" marT="50924" marB="509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Physical implementation</a:t>
                      </a:r>
                    </a:p>
                  </a:txBody>
                  <a:tcPr marL="101847" marR="101847" marT="50924" marB="50924" anchor="ctr"/>
                </a:tc>
                <a:extLst>
                  <a:ext uri="{0D108BD9-81ED-4DB2-BD59-A6C34878D82A}">
                    <a16:rowId xmlns:a16="http://schemas.microsoft.com/office/drawing/2014/main" val="793363428"/>
                  </a:ext>
                </a:extLst>
              </a:tr>
              <a:tr h="773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Changes often?</a:t>
                      </a:r>
                    </a:p>
                  </a:txBody>
                  <a:tcPr marL="101847" marR="101847" marT="50924" marB="509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No (spec is fixed for a design)</a:t>
                      </a:r>
                    </a:p>
                  </a:txBody>
                  <a:tcPr marL="101847" marR="101847" marT="50924" marB="5092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Yes (can optimize or redesign internals)</a:t>
                      </a:r>
                    </a:p>
                  </a:txBody>
                  <a:tcPr marL="101847" marR="101847" marT="50924" marB="50924" anchor="ctr"/>
                </a:tc>
                <a:extLst>
                  <a:ext uri="{0D108BD9-81ED-4DB2-BD59-A6C34878D82A}">
                    <a16:rowId xmlns:a16="http://schemas.microsoft.com/office/drawing/2014/main" val="3391294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1551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38116-8FE5-89CC-A720-B4EAF4D5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Real-life Example: Computing</a:t>
            </a:r>
            <a:endParaRPr lang="en-PK" sz="3500">
              <a:solidFill>
                <a:srgbClr val="FFFFFF"/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0396F78-13DB-428E-2FFC-277595C9A6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9850585"/>
              </p:ext>
            </p:extLst>
          </p:nvPr>
        </p:nvGraphicFramePr>
        <p:xfrm>
          <a:off x="483042" y="2182443"/>
          <a:ext cx="8195872" cy="405307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43696">
                  <a:extLst>
                    <a:ext uri="{9D8B030D-6E8A-4147-A177-3AD203B41FA5}">
                      <a16:colId xmlns:a16="http://schemas.microsoft.com/office/drawing/2014/main" val="4020345526"/>
                    </a:ext>
                  </a:extLst>
                </a:gridCol>
                <a:gridCol w="3194135">
                  <a:extLst>
                    <a:ext uri="{9D8B030D-6E8A-4147-A177-3AD203B41FA5}">
                      <a16:colId xmlns:a16="http://schemas.microsoft.com/office/drawing/2014/main" val="4050782110"/>
                    </a:ext>
                  </a:extLst>
                </a:gridCol>
                <a:gridCol w="3258041">
                  <a:extLst>
                    <a:ext uri="{9D8B030D-6E8A-4147-A177-3AD203B41FA5}">
                      <a16:colId xmlns:a16="http://schemas.microsoft.com/office/drawing/2014/main" val="3107759206"/>
                    </a:ext>
                  </a:extLst>
                </a:gridCol>
              </a:tblGrid>
              <a:tr h="39419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1" u="none" strike="noStrike">
                          <a:effectLst/>
                        </a:rPr>
                        <a:t>Example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307" marR="89307" marT="44654" marB="44654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1" u="none" strike="noStrike">
                          <a:effectLst/>
                        </a:rPr>
                        <a:t>Architecture</a:t>
                      </a:r>
                      <a:r>
                        <a:rPr lang="en-US" sz="1700" b="0" u="none" strike="noStrike">
                          <a:effectLst/>
                        </a:rPr>
                        <a:t> (What it does)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307" marR="89307" marT="44654" marB="44654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1" u="none" strike="noStrike">
                          <a:effectLst/>
                        </a:rPr>
                        <a:t>Organization</a:t>
                      </a:r>
                      <a:r>
                        <a:rPr lang="en-US" sz="1700" b="0" u="none" strike="noStrike">
                          <a:effectLst/>
                        </a:rPr>
                        <a:t> (How it’s built)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307" marR="89307" marT="44654" marB="44654" anchor="ctr"/>
                </a:tc>
                <a:extLst>
                  <a:ext uri="{0D108BD9-81ED-4DB2-BD59-A6C34878D82A}">
                    <a16:rowId xmlns:a16="http://schemas.microsoft.com/office/drawing/2014/main" val="1276228070"/>
                  </a:ext>
                </a:extLst>
              </a:tr>
              <a:tr h="65445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PK" sz="1700" b="1" u="none" strike="noStrike">
                          <a:effectLst/>
                        </a:rPr>
                        <a:t>Computing</a:t>
                      </a:r>
                      <a:endParaRPr lang="en-PK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307" marR="89307" marT="44654" marB="44654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1" u="none" strike="noStrike">
                          <a:effectLst/>
                        </a:rPr>
                        <a:t>Intel x86 ISA</a:t>
                      </a:r>
                      <a:r>
                        <a:rPr lang="en-US" sz="1700" b="0" u="none" strike="noStrike">
                          <a:effectLst/>
                        </a:rPr>
                        <a:t> – instructions like MOV, ADD, etc.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307" marR="89307" marT="44654" marB="44654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1" u="none" strike="noStrike">
                          <a:effectLst/>
                        </a:rPr>
                        <a:t>Intel Core i5 vs i7</a:t>
                      </a:r>
                      <a:r>
                        <a:rPr lang="en-US" sz="1700" b="0" u="none" strike="noStrike">
                          <a:effectLst/>
                        </a:rPr>
                        <a:t> – different cores, cache size, clock speed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307" marR="89307" marT="44654" marB="44654" anchor="ctr"/>
                </a:tc>
                <a:extLst>
                  <a:ext uri="{0D108BD9-81ED-4DB2-BD59-A6C34878D82A}">
                    <a16:rowId xmlns:a16="http://schemas.microsoft.com/office/drawing/2014/main" val="3793188580"/>
                  </a:ext>
                </a:extLst>
              </a:tr>
              <a:tr h="914722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PK" sz="1700" b="1" u="none" strike="noStrike">
                          <a:effectLst/>
                        </a:rPr>
                        <a:t>Mobile Chips</a:t>
                      </a:r>
                      <a:endParaRPr lang="en-PK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307" marR="89307" marT="44654" marB="44654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1" u="none" strike="noStrike">
                          <a:effectLst/>
                        </a:rPr>
                        <a:t>ARMv8 ISA</a:t>
                      </a:r>
                      <a:r>
                        <a:rPr lang="en-US" sz="1700" b="0" u="none" strike="noStrike">
                          <a:effectLst/>
                        </a:rPr>
                        <a:t> – common instruction set in smartphones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307" marR="89307" marT="44654" marB="44654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1" u="none" strike="noStrike">
                          <a:effectLst/>
                        </a:rPr>
                        <a:t>Apple M1 vs Snapdragon 8 Gen 2</a:t>
                      </a:r>
                      <a:r>
                        <a:rPr lang="en-US" sz="1700" b="0" u="none" strike="noStrike">
                          <a:effectLst/>
                        </a:rPr>
                        <a:t> – different designs, performance, battery life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307" marR="89307" marT="44654" marB="44654" anchor="ctr"/>
                </a:tc>
                <a:extLst>
                  <a:ext uri="{0D108BD9-81ED-4DB2-BD59-A6C34878D82A}">
                    <a16:rowId xmlns:a16="http://schemas.microsoft.com/office/drawing/2014/main" val="4234481980"/>
                  </a:ext>
                </a:extLst>
              </a:tr>
              <a:tr h="914722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PK" sz="1700" b="1" u="none" strike="noStrike">
                          <a:effectLst/>
                        </a:rPr>
                        <a:t>RISC-V CPU</a:t>
                      </a:r>
                      <a:endParaRPr lang="en-PK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307" marR="89307" marT="44654" marB="44654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1" u="none" strike="noStrike">
                          <a:effectLst/>
                        </a:rPr>
                        <a:t>RISC-V ISA</a:t>
                      </a:r>
                      <a:r>
                        <a:rPr lang="en-US" sz="1700" b="0" u="none" strike="noStrike">
                          <a:effectLst/>
                        </a:rPr>
                        <a:t> – open standard with defined instructions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307" marR="89307" marT="44654" marB="44654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One RISC-V CPU may use </a:t>
                      </a:r>
                      <a:r>
                        <a:rPr lang="en-US" sz="1700" b="1" u="none" strike="noStrike">
                          <a:effectLst/>
                        </a:rPr>
                        <a:t>pipelining</a:t>
                      </a:r>
                      <a:r>
                        <a:rPr lang="en-US" sz="1700" b="0" u="none" strike="noStrike">
                          <a:effectLst/>
                        </a:rPr>
                        <a:t>, another may be </a:t>
                      </a:r>
                      <a:r>
                        <a:rPr lang="en-US" sz="1700" b="1" u="none" strike="noStrike">
                          <a:effectLst/>
                        </a:rPr>
                        <a:t>single-cycle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307" marR="89307" marT="44654" marB="44654" anchor="ctr"/>
                </a:tc>
                <a:extLst>
                  <a:ext uri="{0D108BD9-81ED-4DB2-BD59-A6C34878D82A}">
                    <a16:rowId xmlns:a16="http://schemas.microsoft.com/office/drawing/2014/main" val="3690995245"/>
                  </a:ext>
                </a:extLst>
              </a:tr>
              <a:tr h="117498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PK" sz="1700" b="1" u="none" strike="noStrike">
                          <a:effectLst/>
                        </a:rPr>
                        <a:t>GPU Systems</a:t>
                      </a:r>
                      <a:endParaRPr lang="en-PK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307" marR="89307" marT="44654" marB="44654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1" u="none" strike="noStrike">
                          <a:effectLst/>
                        </a:rPr>
                        <a:t>CUDA or OpenCL Programming Model</a:t>
                      </a:r>
                      <a:r>
                        <a:rPr lang="en-US" sz="1700" b="0" u="none" strike="noStrike">
                          <a:effectLst/>
                        </a:rPr>
                        <a:t> – defines parallel compute operations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307" marR="89307" marT="44654" marB="44654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1" u="none" strike="noStrike">
                          <a:effectLst/>
                        </a:rPr>
                        <a:t>NVIDIA RTX vs AMD Radeon</a:t>
                      </a:r>
                      <a:r>
                        <a:rPr lang="en-US" sz="1700" b="0" u="none" strike="noStrike">
                          <a:effectLst/>
                        </a:rPr>
                        <a:t> – different core architecture, memory bandwidth, execution units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307" marR="89307" marT="44654" marB="44654" anchor="ctr"/>
                </a:tc>
                <a:extLst>
                  <a:ext uri="{0D108BD9-81ED-4DB2-BD59-A6C34878D82A}">
                    <a16:rowId xmlns:a16="http://schemas.microsoft.com/office/drawing/2014/main" val="230336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5250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4BF592A-C800-7C38-D8F6-78353C0292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5164535"/>
              </p:ext>
            </p:extLst>
          </p:nvPr>
        </p:nvGraphicFramePr>
        <p:xfrm>
          <a:off x="511441" y="476671"/>
          <a:ext cx="8121117" cy="5976475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1733931">
                  <a:extLst>
                    <a:ext uri="{9D8B030D-6E8A-4147-A177-3AD203B41FA5}">
                      <a16:colId xmlns:a16="http://schemas.microsoft.com/office/drawing/2014/main" val="1617724692"/>
                    </a:ext>
                  </a:extLst>
                </a:gridCol>
                <a:gridCol w="1135069">
                  <a:extLst>
                    <a:ext uri="{9D8B030D-6E8A-4147-A177-3AD203B41FA5}">
                      <a16:colId xmlns:a16="http://schemas.microsoft.com/office/drawing/2014/main" val="2495763405"/>
                    </a:ext>
                  </a:extLst>
                </a:gridCol>
                <a:gridCol w="1627482">
                  <a:extLst>
                    <a:ext uri="{9D8B030D-6E8A-4147-A177-3AD203B41FA5}">
                      <a16:colId xmlns:a16="http://schemas.microsoft.com/office/drawing/2014/main" val="3748755918"/>
                    </a:ext>
                  </a:extLst>
                </a:gridCol>
                <a:gridCol w="3624635">
                  <a:extLst>
                    <a:ext uri="{9D8B030D-6E8A-4147-A177-3AD203B41FA5}">
                      <a16:colId xmlns:a16="http://schemas.microsoft.com/office/drawing/2014/main" val="2599816122"/>
                    </a:ext>
                  </a:extLst>
                </a:gridCol>
              </a:tblGrid>
              <a:tr h="80656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b="0" kern="100" cap="all" spc="150" dirty="0">
                          <a:solidFill>
                            <a:schemeClr val="lt1"/>
                          </a:solidFill>
                          <a:effectLst/>
                        </a:rPr>
                        <a:t>Architecture</a:t>
                      </a:r>
                      <a:endParaRPr lang="en-PK" sz="1300" b="0" kern="100" cap="all" spc="150" dirty="0">
                        <a:solidFill>
                          <a:schemeClr val="lt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b="0" kern="100" cap="all" spc="150">
                          <a:solidFill>
                            <a:schemeClr val="lt1"/>
                          </a:solidFill>
                          <a:effectLst/>
                        </a:rPr>
                        <a:t>Arrival</a:t>
                      </a:r>
                      <a:endParaRPr lang="en-PK" sz="1300" b="0" kern="100" cap="all" spc="150">
                        <a:solidFill>
                          <a:schemeClr val="lt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b="0" kern="100" cap="all" spc="150">
                          <a:solidFill>
                            <a:schemeClr val="lt1"/>
                          </a:solidFill>
                          <a:effectLst/>
                        </a:rPr>
                        <a:t>Type</a:t>
                      </a:r>
                      <a:endParaRPr lang="en-PK" sz="1300" b="0" kern="100" cap="all" spc="150">
                        <a:solidFill>
                          <a:schemeClr val="lt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b="0" kern="100" cap="all" spc="150">
                          <a:solidFill>
                            <a:schemeClr val="lt1"/>
                          </a:solidFill>
                          <a:effectLst/>
                        </a:rPr>
                        <a:t>Impact</a:t>
                      </a:r>
                      <a:endParaRPr lang="en-PK" sz="1300" b="0" kern="100" cap="all" spc="150">
                        <a:solidFill>
                          <a:schemeClr val="lt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253896"/>
                  </a:ext>
                </a:extLst>
              </a:tr>
              <a:tr h="49551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b="1" kern="100" cap="none" spc="0" dirty="0">
                          <a:solidFill>
                            <a:schemeClr val="tx1"/>
                          </a:solidFill>
                          <a:effectLst/>
                        </a:rPr>
                        <a:t>Von Neumann</a:t>
                      </a:r>
                      <a:endParaRPr lang="en-PK" sz="1300" b="1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1945</a:t>
                      </a:r>
                      <a:endParaRPr lang="en-PK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Conceptual</a:t>
                      </a:r>
                      <a:endParaRPr lang="en-PK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Foundation of modern computing model</a:t>
                      </a:r>
                      <a:endParaRPr lang="en-PK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720186"/>
                  </a:ext>
                </a:extLst>
              </a:tr>
              <a:tr h="49551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b="1" kern="100" cap="none" spc="0" dirty="0">
                          <a:solidFill>
                            <a:schemeClr val="tx1"/>
                          </a:solidFill>
                          <a:effectLst/>
                        </a:rPr>
                        <a:t>Harvard</a:t>
                      </a:r>
                      <a:endParaRPr lang="en-PK" sz="1300" b="1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kern="100" cap="none" spc="0" dirty="0">
                          <a:solidFill>
                            <a:schemeClr val="tx1"/>
                          </a:solidFill>
                          <a:effectLst/>
                        </a:rPr>
                        <a:t>~1950s</a:t>
                      </a:r>
                      <a:endParaRPr lang="en-PK" sz="13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Conceptual</a:t>
                      </a:r>
                      <a:endParaRPr lang="en-PK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Crucial for embedded and parallel fetch systems</a:t>
                      </a:r>
                      <a:endParaRPr lang="en-PK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582327"/>
                  </a:ext>
                </a:extLst>
              </a:tr>
              <a:tr h="49551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b="1" kern="100" cap="none" spc="0">
                          <a:solidFill>
                            <a:schemeClr val="tx1"/>
                          </a:solidFill>
                          <a:effectLst/>
                        </a:rPr>
                        <a:t>IBM System/360</a:t>
                      </a:r>
                      <a:endParaRPr lang="en-PK" sz="13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kern="100" cap="none" spc="0" dirty="0">
                          <a:solidFill>
                            <a:schemeClr val="tx1"/>
                          </a:solidFill>
                          <a:effectLst/>
                        </a:rPr>
                        <a:t>1964</a:t>
                      </a:r>
                      <a:endParaRPr lang="en-PK" sz="13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kern="100" cap="none" spc="0" dirty="0">
                          <a:solidFill>
                            <a:schemeClr val="tx1"/>
                          </a:solidFill>
                          <a:effectLst/>
                        </a:rPr>
                        <a:t>CISC</a:t>
                      </a:r>
                      <a:endParaRPr lang="en-PK" sz="13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Standardized ISA, large influence on mainframes</a:t>
                      </a:r>
                      <a:endParaRPr lang="en-PK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104979"/>
                  </a:ext>
                </a:extLst>
              </a:tr>
              <a:tr h="49551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b="1" kern="100" cap="none" spc="0">
                          <a:solidFill>
                            <a:schemeClr val="tx1"/>
                          </a:solidFill>
                          <a:effectLst/>
                        </a:rPr>
                        <a:t>Intel x86</a:t>
                      </a:r>
                      <a:endParaRPr lang="en-PK" sz="13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1978</a:t>
                      </a:r>
                      <a:endParaRPr lang="en-PK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kern="100" cap="none" spc="0" dirty="0">
                          <a:solidFill>
                            <a:schemeClr val="tx1"/>
                          </a:solidFill>
                          <a:effectLst/>
                        </a:rPr>
                        <a:t>CISC</a:t>
                      </a:r>
                      <a:endParaRPr lang="en-PK" sz="13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Dominated desktops and later servers</a:t>
                      </a:r>
                      <a:endParaRPr lang="en-PK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234998"/>
                  </a:ext>
                </a:extLst>
              </a:tr>
              <a:tr h="49551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b="1" kern="100" cap="none" spc="0">
                          <a:solidFill>
                            <a:schemeClr val="tx1"/>
                          </a:solidFill>
                          <a:effectLst/>
                        </a:rPr>
                        <a:t>MIPS</a:t>
                      </a:r>
                      <a:endParaRPr lang="en-PK" sz="13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1985</a:t>
                      </a:r>
                      <a:endParaRPr lang="en-PK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kern="100" cap="none" spc="0" dirty="0">
                          <a:solidFill>
                            <a:schemeClr val="tx1"/>
                          </a:solidFill>
                          <a:effectLst/>
                        </a:rPr>
                        <a:t>RISC</a:t>
                      </a:r>
                      <a:endParaRPr lang="en-PK" sz="13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kern="100" cap="none" spc="0" dirty="0">
                          <a:solidFill>
                            <a:schemeClr val="tx1"/>
                          </a:solidFill>
                          <a:effectLst/>
                        </a:rPr>
                        <a:t>Simple and used in education, embedded</a:t>
                      </a:r>
                      <a:endParaRPr lang="en-PK" sz="13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6145568"/>
                  </a:ext>
                </a:extLst>
              </a:tr>
              <a:tr h="49551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b="1" kern="100" cap="none" spc="0">
                          <a:solidFill>
                            <a:schemeClr val="tx1"/>
                          </a:solidFill>
                          <a:effectLst/>
                        </a:rPr>
                        <a:t>ARM</a:t>
                      </a:r>
                      <a:endParaRPr lang="en-PK" sz="13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1985</a:t>
                      </a:r>
                      <a:endParaRPr lang="en-PK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RISC (Harvard-like)</a:t>
                      </a:r>
                      <a:endParaRPr lang="en-PK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kern="100" cap="none" spc="0" dirty="0">
                          <a:solidFill>
                            <a:schemeClr val="tx1"/>
                          </a:solidFill>
                          <a:effectLst/>
                        </a:rPr>
                        <a:t>Mobile/embedded dominance</a:t>
                      </a:r>
                      <a:endParaRPr lang="en-PK" sz="13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939372"/>
                  </a:ext>
                </a:extLst>
              </a:tr>
              <a:tr h="49551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b="1" kern="100" cap="none" spc="0">
                          <a:solidFill>
                            <a:schemeClr val="tx1"/>
                          </a:solidFill>
                          <a:effectLst/>
                        </a:rPr>
                        <a:t>SPARC</a:t>
                      </a:r>
                      <a:endParaRPr lang="en-PK" sz="13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1987</a:t>
                      </a:r>
                      <a:endParaRPr lang="en-PK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RISC</a:t>
                      </a:r>
                      <a:endParaRPr lang="en-PK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kern="100" cap="none" spc="0" dirty="0">
                          <a:solidFill>
                            <a:schemeClr val="tx1"/>
                          </a:solidFill>
                          <a:effectLst/>
                        </a:rPr>
                        <a:t>High-performance servers</a:t>
                      </a:r>
                      <a:endParaRPr lang="en-PK" sz="13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89321"/>
                  </a:ext>
                </a:extLst>
              </a:tr>
              <a:tr h="49551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b="1" kern="100" cap="none" spc="0">
                          <a:solidFill>
                            <a:schemeClr val="tx1"/>
                          </a:solidFill>
                          <a:effectLst/>
                        </a:rPr>
                        <a:t>PowerPC</a:t>
                      </a:r>
                      <a:endParaRPr lang="en-PK" sz="13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1992</a:t>
                      </a:r>
                      <a:endParaRPr lang="en-PK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RISC</a:t>
                      </a:r>
                      <a:endParaRPr lang="en-PK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kern="100" cap="none" spc="0" dirty="0">
                          <a:solidFill>
                            <a:schemeClr val="tx1"/>
                          </a:solidFill>
                          <a:effectLst/>
                        </a:rPr>
                        <a:t>Macs, consoles, industrial</a:t>
                      </a:r>
                      <a:endParaRPr lang="en-PK" sz="13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77820"/>
                  </a:ext>
                </a:extLst>
              </a:tr>
              <a:tr h="49551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b="1" kern="100" cap="none" spc="0">
                          <a:solidFill>
                            <a:schemeClr val="tx1"/>
                          </a:solidFill>
                          <a:effectLst/>
                        </a:rPr>
                        <a:t>x86-64</a:t>
                      </a:r>
                      <a:endParaRPr lang="en-PK" sz="13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2003</a:t>
                      </a:r>
                      <a:endParaRPr lang="en-PK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CISC (64-bit)</a:t>
                      </a:r>
                      <a:endParaRPr lang="en-PK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kern="100" cap="none" spc="0" dirty="0">
                          <a:solidFill>
                            <a:schemeClr val="tx1"/>
                          </a:solidFill>
                          <a:effectLst/>
                        </a:rPr>
                        <a:t>Still dominant on desktop/server today</a:t>
                      </a:r>
                      <a:endParaRPr lang="en-PK" sz="13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614020"/>
                  </a:ext>
                </a:extLst>
              </a:tr>
              <a:tr h="71026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b="1" kern="100" cap="none" spc="0">
                          <a:solidFill>
                            <a:schemeClr val="tx1"/>
                          </a:solidFill>
                          <a:effectLst/>
                        </a:rPr>
                        <a:t>RISC-V</a:t>
                      </a:r>
                      <a:endParaRPr lang="en-PK" sz="1300" b="1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2010</a:t>
                      </a:r>
                      <a:endParaRPr lang="en-PK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kern="100" cap="none" spc="0">
                          <a:solidFill>
                            <a:schemeClr val="tx1"/>
                          </a:solidFill>
                          <a:effectLst/>
                        </a:rPr>
                        <a:t>RISC (Open-source)</a:t>
                      </a:r>
                      <a:endParaRPr lang="en-PK" sz="1300" kern="100" cap="none" spc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PK" sz="1300" kern="100" cap="none" spc="0" dirty="0">
                          <a:solidFill>
                            <a:schemeClr val="tx1"/>
                          </a:solidFill>
                          <a:effectLst/>
                        </a:rPr>
                        <a:t>Rapidly growing in education and industry</a:t>
                      </a:r>
                      <a:endParaRPr lang="en-PK" sz="1300" kern="100" cap="none" spc="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0511" marR="120511" marT="120511" marB="1205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150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019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49381-133F-DB4E-5113-904653DEE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Tools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50B2E1-40FF-E534-8AEE-88FCFD49173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05730" y="1339850"/>
          <a:ext cx="4718786" cy="4148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0350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</p:spPr>
        <p:txBody>
          <a:bodyPr anchor="b"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 of 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‘Family’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FD28721-D546-C60E-CD5A-0428CB32AE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7978170"/>
              </p:ext>
            </p:extLst>
          </p:nvPr>
        </p:nvGraphicFramePr>
        <p:xfrm>
          <a:off x="628650" y="1926266"/>
          <a:ext cx="78867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5126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20" name="Rectangle 1331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2" name="Freeform: Shape 1332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15125" y="1153572"/>
            <a:ext cx="24003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alt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Structure &amp; Function</a:t>
            </a:r>
          </a:p>
        </p:txBody>
      </p:sp>
      <p:sp>
        <p:nvSpPr>
          <p:cNvPr id="13324" name="Arc 1332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335481" y="591344"/>
            <a:ext cx="5179868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/>
            <a:r>
              <a:rPr lang="en-US" altLang="en-US"/>
              <a:t>Computer is a complex system with millions of elementary electronic components</a:t>
            </a:r>
          </a:p>
          <a:p>
            <a:pPr indent="-228600" defTabSz="914400"/>
            <a:r>
              <a:rPr lang="en-US" altLang="en-US"/>
              <a:t>How can one describe them? Key is to recognize the hierarchical nature of the system</a:t>
            </a:r>
          </a:p>
          <a:p>
            <a:pPr indent="-228600" defTabSz="914400"/>
            <a:r>
              <a:rPr lang="en-US" altLang="en-US"/>
              <a:t>Hierarchical system: a set of interrelated subsystems</a:t>
            </a:r>
          </a:p>
          <a:p>
            <a:pPr indent="-228600" defTabSz="914400"/>
            <a:r>
              <a:rPr lang="en-US" altLang="en-US"/>
              <a:t>At each level of hierarchy designer is concerned with two things:</a:t>
            </a:r>
          </a:p>
          <a:p>
            <a:pPr lvl="1" indent="-228600" defTabSz="914400"/>
            <a:r>
              <a:rPr lang="en-US" altLang="en-US" b="1"/>
              <a:t>Structure:</a:t>
            </a:r>
            <a:r>
              <a:rPr lang="en-US" altLang="en-US"/>
              <a:t> the way in which components relate to each other</a:t>
            </a:r>
          </a:p>
          <a:p>
            <a:pPr lvl="1" indent="-228600" defTabSz="914400"/>
            <a:r>
              <a:rPr lang="en-US" altLang="en-US" b="1"/>
              <a:t>Function:</a:t>
            </a:r>
            <a:r>
              <a:rPr lang="en-US" altLang="en-US"/>
              <a:t> the operation of individual components as part of the structure</a:t>
            </a:r>
          </a:p>
          <a:p>
            <a:pPr indent="-228600" defTabSz="914400"/>
            <a:r>
              <a:rPr lang="en-US" altLang="en-US"/>
              <a:t>The author takes a top down approach to explain the system </a:t>
            </a:r>
          </a:p>
        </p:txBody>
      </p:sp>
    </p:spTree>
    <p:extLst>
      <p:ext uri="{BB962C8B-B14F-4D97-AF65-F5344CB8AC3E}">
        <p14:creationId xmlns:p14="http://schemas.microsoft.com/office/powerpoint/2010/main" val="209166673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3BC75-F934-F87E-B40D-6FAAE4E9A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ext Placeholder 24">
            <a:extLst>
              <a:ext uri="{FF2B5EF4-FFF2-40B4-BE49-F238E27FC236}">
                <a16:creationId xmlns:a16="http://schemas.microsoft.com/office/drawing/2014/main" id="{4609BB97-521E-5258-FB99-5B40172BED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347864" y="990600"/>
          <a:ext cx="5491336" cy="5102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2D0B7C-45D6-5AAF-EE41-8ED3AAB05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9144000" cy="365125"/>
          </a:xfrm>
        </p:spPr>
        <p:txBody>
          <a:bodyPr/>
          <a:lstStyle/>
          <a:p>
            <a:pPr algn="r"/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36E8D0-3368-2905-393E-0BF15FCEB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4800" y="2420888"/>
            <a:ext cx="2539008" cy="2392363"/>
          </a:xfrm>
        </p:spPr>
        <p:txBody>
          <a:bodyPr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600" dirty="0">
                <a:latin typeface="+mj-lt"/>
                <a:ea typeface="+mj-ea"/>
                <a:cs typeface="+mj-cs"/>
              </a:rPr>
              <a:t>Computer</a:t>
            </a:r>
          </a:p>
          <a:p>
            <a:pPr algn="ctr">
              <a:spcBef>
                <a:spcPct val="0"/>
              </a:spcBef>
            </a:pPr>
            <a:endParaRPr lang="en-US" sz="2600" dirty="0">
              <a:latin typeface="+mj-lt"/>
              <a:ea typeface="+mj-ea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en-US" sz="2600" dirty="0">
                <a:latin typeface="+mj-lt"/>
                <a:ea typeface="+mj-ea"/>
                <a:cs typeface="+mj-cs"/>
              </a:rPr>
              <a:t>Major structural components:</a:t>
            </a:r>
          </a:p>
        </p:txBody>
      </p:sp>
    </p:spTree>
    <p:extLst>
      <p:ext uri="{BB962C8B-B14F-4D97-AF65-F5344CB8AC3E}">
        <p14:creationId xmlns:p14="http://schemas.microsoft.com/office/powerpoint/2010/main" val="439336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383B8-1D66-1045-859B-709F3E501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312BD-176B-687A-B584-519CA7D39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8775" y="838200"/>
            <a:ext cx="4597399" cy="5255096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Control Unit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Controls the operation of the CPU and hence the computer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>
                <a:solidFill>
                  <a:srgbClr val="000000"/>
                </a:solidFill>
              </a:rPr>
              <a:t>Arithmetic and Logic Unit (ALU)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Performs the computer’s data processing function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>
                <a:solidFill>
                  <a:srgbClr val="000000"/>
                </a:solidFill>
              </a:rPr>
              <a:t>Registers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Provide storage internal to the CPU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>
                <a:solidFill>
                  <a:srgbClr val="000000"/>
                </a:solidFill>
              </a:rPr>
              <a:t>CPU Interconnection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Some mechanism that provides for communication among the control unit, ALU, and registers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2C43D-AE0D-73AA-9BBB-AA0341772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676400"/>
            <a:ext cx="3686944" cy="2400672"/>
          </a:xfrm>
        </p:spPr>
        <p:txBody>
          <a:bodyPr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3600" dirty="0">
                <a:latin typeface="+mj-lt"/>
                <a:ea typeface="+mj-ea"/>
                <a:cs typeface="+mj-cs"/>
              </a:rPr>
              <a:t>CPU</a:t>
            </a:r>
          </a:p>
          <a:p>
            <a:pPr algn="ctr">
              <a:spcBef>
                <a:spcPct val="0"/>
              </a:spcBef>
            </a:pPr>
            <a:endParaRPr lang="en-US" sz="3600" dirty="0">
              <a:latin typeface="+mj-lt"/>
              <a:ea typeface="+mj-ea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en-US" sz="3600" dirty="0">
                <a:latin typeface="+mj-lt"/>
                <a:ea typeface="+mj-ea"/>
                <a:cs typeface="+mj-cs"/>
              </a:rPr>
              <a:t>Major structural components: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CBDBB-7C60-B050-FD7E-68E22306D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9305" y="6492875"/>
            <a:ext cx="5284695" cy="365125"/>
          </a:xfrm>
        </p:spPr>
        <p:txBody>
          <a:bodyPr/>
          <a:lstStyle/>
          <a:p>
            <a:pPr algn="r"/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354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5" name="Freeform: Shape 9224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Function</a:t>
            </a:r>
          </a:p>
        </p:txBody>
      </p:sp>
      <p:sp>
        <p:nvSpPr>
          <p:cNvPr id="9227" name="Arc 922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Autofit/>
          </a:bodyPr>
          <a:lstStyle/>
          <a:p>
            <a:r>
              <a:rPr lang="en-US" sz="1800" dirty="0"/>
              <a:t>There are four basic functions that a computer can perform: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Data processing</a:t>
            </a:r>
          </a:p>
          <a:p>
            <a:pPr lvl="2"/>
            <a:r>
              <a:rPr lang="en-US" sz="1800" dirty="0"/>
              <a:t>Data may take a wide variety of forms and the range of processing requirements is broad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Data storage</a:t>
            </a:r>
          </a:p>
          <a:p>
            <a:pPr lvl="2"/>
            <a:r>
              <a:rPr lang="en-US" sz="1800" dirty="0"/>
              <a:t>Short-term</a:t>
            </a:r>
          </a:p>
          <a:p>
            <a:pPr lvl="2"/>
            <a:r>
              <a:rPr lang="en-US" sz="1800" dirty="0"/>
              <a:t>Long-term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Data movement</a:t>
            </a:r>
          </a:p>
          <a:p>
            <a:pPr lvl="2"/>
            <a:r>
              <a:rPr lang="en-US" sz="1800" dirty="0"/>
              <a:t>Input-output (I/O) - when data are received from or delivered to a device (peripheral) that is directly connected to the computer</a:t>
            </a:r>
          </a:p>
          <a:p>
            <a:pPr lvl="2"/>
            <a:r>
              <a:rPr lang="en-US" sz="1800" dirty="0"/>
              <a:t>Data communications – when data are moved over longer distances, to or from a remote device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Control</a:t>
            </a:r>
          </a:p>
          <a:p>
            <a:pPr lvl="2"/>
            <a:r>
              <a:rPr lang="en-US" sz="1800" dirty="0"/>
              <a:t>A control unit manages the computer’s resources and orchestrates the performance of its functional parts in response to instructions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9383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© 2016 Pearson Education, Inc., Hoboken, NJ. All rights reserved.</a:t>
            </a:r>
            <a:endParaRPr lang="en-US"/>
          </a:p>
        </p:txBody>
      </p:sp>
    </p:spTree>
  </p:cSld>
  <p:clrMapOvr>
    <a:masterClrMapping/>
  </p:clrMapOvr>
  <p:transition spd="med">
    <p:split orient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100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Structure</a:t>
            </a:r>
          </a:p>
        </p:txBody>
      </p:sp>
      <p:pic>
        <p:nvPicPr>
          <p:cNvPr id="3" name="Picture 2" descr="f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8184"/>
            <a:ext cx="4970037" cy="643181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71525" y="6356350"/>
            <a:ext cx="46577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plus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088" y="0"/>
            <a:ext cx="7177823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919037" y="955309"/>
            <a:ext cx="5305926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700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Chapter 1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1976187" y="4533813"/>
            <a:ext cx="5197641" cy="938463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Basic Concepts and Computer Evolution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80654" y="4173498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04711 w 3182692"/>
              <a:gd name="connsiteY1" fmla="*/ 0 h 18288"/>
              <a:gd name="connsiteX2" fmla="*/ 1241250 w 3182692"/>
              <a:gd name="connsiteY2" fmla="*/ 0 h 18288"/>
              <a:gd name="connsiteX3" fmla="*/ 1909615 w 3182692"/>
              <a:gd name="connsiteY3" fmla="*/ 0 h 18288"/>
              <a:gd name="connsiteX4" fmla="*/ 2577981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482500 w 3182692"/>
              <a:gd name="connsiteY7" fmla="*/ 18288 h 18288"/>
              <a:gd name="connsiteX8" fmla="*/ 1782308 w 3182692"/>
              <a:gd name="connsiteY8" fmla="*/ 18288 h 18288"/>
              <a:gd name="connsiteX9" fmla="*/ 1145769 w 3182692"/>
              <a:gd name="connsiteY9" fmla="*/ 18288 h 18288"/>
              <a:gd name="connsiteX10" fmla="*/ 0 w 3182692"/>
              <a:gd name="connsiteY10" fmla="*/ 18288 h 18288"/>
              <a:gd name="connsiteX11" fmla="*/ 0 w 3182692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126686" y="-21366"/>
                  <a:pt x="467788" y="9025"/>
                  <a:pt x="604711" y="0"/>
                </a:cubicBezTo>
                <a:cubicBezTo>
                  <a:pt x="741634" y="-9025"/>
                  <a:pt x="1061620" y="6814"/>
                  <a:pt x="1241250" y="0"/>
                </a:cubicBezTo>
                <a:cubicBezTo>
                  <a:pt x="1420880" y="-6814"/>
                  <a:pt x="1713773" y="13383"/>
                  <a:pt x="1909615" y="0"/>
                </a:cubicBezTo>
                <a:cubicBezTo>
                  <a:pt x="2105457" y="-13383"/>
                  <a:pt x="2257256" y="13567"/>
                  <a:pt x="2577981" y="0"/>
                </a:cubicBezTo>
                <a:cubicBezTo>
                  <a:pt x="2898706" y="-13567"/>
                  <a:pt x="3026063" y="6328"/>
                  <a:pt x="3182692" y="0"/>
                </a:cubicBezTo>
                <a:cubicBezTo>
                  <a:pt x="3181983" y="8157"/>
                  <a:pt x="3182279" y="12125"/>
                  <a:pt x="3182692" y="18288"/>
                </a:cubicBezTo>
                <a:cubicBezTo>
                  <a:pt x="2998421" y="21742"/>
                  <a:pt x="2675038" y="19014"/>
                  <a:pt x="2482500" y="18288"/>
                </a:cubicBezTo>
                <a:cubicBezTo>
                  <a:pt x="2289962" y="17562"/>
                  <a:pt x="1930644" y="6834"/>
                  <a:pt x="1782308" y="18288"/>
                </a:cubicBezTo>
                <a:cubicBezTo>
                  <a:pt x="1633972" y="29742"/>
                  <a:pt x="1287388" y="-1992"/>
                  <a:pt x="1145769" y="18288"/>
                </a:cubicBezTo>
                <a:cubicBezTo>
                  <a:pt x="1004150" y="38568"/>
                  <a:pt x="256377" y="-37438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83446" y="18201"/>
                  <a:pt x="432812" y="7290"/>
                  <a:pt x="604711" y="0"/>
                </a:cubicBezTo>
                <a:cubicBezTo>
                  <a:pt x="776610" y="-7290"/>
                  <a:pt x="982253" y="15478"/>
                  <a:pt x="1145769" y="0"/>
                </a:cubicBezTo>
                <a:cubicBezTo>
                  <a:pt x="1309285" y="-15478"/>
                  <a:pt x="1514247" y="-25520"/>
                  <a:pt x="1845961" y="0"/>
                </a:cubicBezTo>
                <a:cubicBezTo>
                  <a:pt x="2177675" y="25520"/>
                  <a:pt x="2297588" y="16646"/>
                  <a:pt x="2450673" y="0"/>
                </a:cubicBezTo>
                <a:cubicBezTo>
                  <a:pt x="2603758" y="-16646"/>
                  <a:pt x="3023048" y="-21196"/>
                  <a:pt x="3182692" y="0"/>
                </a:cubicBezTo>
                <a:cubicBezTo>
                  <a:pt x="3182428" y="4493"/>
                  <a:pt x="3183076" y="9472"/>
                  <a:pt x="3182692" y="18288"/>
                </a:cubicBezTo>
                <a:cubicBezTo>
                  <a:pt x="3039109" y="-12701"/>
                  <a:pt x="2823860" y="13848"/>
                  <a:pt x="2546154" y="18288"/>
                </a:cubicBezTo>
                <a:cubicBezTo>
                  <a:pt x="2268448" y="22728"/>
                  <a:pt x="2098674" y="5291"/>
                  <a:pt x="1845961" y="18288"/>
                </a:cubicBezTo>
                <a:cubicBezTo>
                  <a:pt x="1593248" y="31285"/>
                  <a:pt x="1456743" y="27560"/>
                  <a:pt x="1304904" y="18288"/>
                </a:cubicBezTo>
                <a:cubicBezTo>
                  <a:pt x="1153065" y="9016"/>
                  <a:pt x="947204" y="11126"/>
                  <a:pt x="668365" y="18288"/>
                </a:cubicBezTo>
                <a:cubicBezTo>
                  <a:pt x="389526" y="25450"/>
                  <a:pt x="288244" y="-4628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3384350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43467"/>
            <a:ext cx="2213403" cy="5571066"/>
          </a:xfrm>
        </p:spPr>
        <p:txBody>
          <a:bodyPr>
            <a:normAutofit/>
          </a:bodyPr>
          <a:lstStyle/>
          <a:p>
            <a:r>
              <a:rPr lang="en-GB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Control Unit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02DED63-DA97-6B49-86DC-8D33F40EBF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4024152"/>
              </p:ext>
            </p:extLst>
          </p:nvPr>
        </p:nvGraphicFramePr>
        <p:xfrm>
          <a:off x="3905730" y="643466"/>
          <a:ext cx="4718785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737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1AD22-AF7A-B5D9-5D6F-04F405D96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Instruction ADD R1, R2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FF56E-7B2C-9E78-312A-619794C69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1. Sequential Logic Circuit</a:t>
            </a:r>
          </a:p>
          <a:p>
            <a:r>
              <a:rPr lang="en-US" dirty="0"/>
              <a:t>This remembers </a:t>
            </a:r>
            <a:r>
              <a:rPr lang="en-US" b="1" dirty="0"/>
              <a:t>which step</a:t>
            </a:r>
            <a:r>
              <a:rPr lang="en-US" dirty="0"/>
              <a:t> we are on while executing the instruction.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Step 1: Fetch the instruction</a:t>
            </a:r>
          </a:p>
          <a:p>
            <a:pPr lvl="1"/>
            <a:r>
              <a:rPr lang="en-US" dirty="0"/>
              <a:t>Step 2: Decode it</a:t>
            </a:r>
          </a:p>
          <a:p>
            <a:pPr lvl="1"/>
            <a:r>
              <a:rPr lang="en-US" dirty="0"/>
              <a:t>Step 3: Execute it</a:t>
            </a:r>
          </a:p>
          <a:p>
            <a:r>
              <a:rPr lang="en-US" dirty="0"/>
              <a:t>The sequential logic keeps track of these steps (like a state machine).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A7D3E-75AB-599A-14D0-6B75DFEAF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58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49E4DA-DC9D-BBF7-8E97-6DC36F005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0A202-6567-4557-73D5-9CF281A2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en-US" sz="3500"/>
              <a:t>Example: Instruction ADD R1, R2</a:t>
            </a:r>
            <a:endParaRPr lang="en-PK" sz="35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E9B229A-93A1-7D37-37AA-FC6CFBB09E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6676" y="2481943"/>
            <a:ext cx="7626096" cy="36950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PK" altLang="en-PK" sz="19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2. Control Memory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Inside control memory, there is a </a:t>
            </a:r>
            <a:r>
              <a:rPr kumimoji="0" lang="en-PK" altLang="en-PK" sz="19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microprogram</a:t>
            </a:r>
            <a:r>
              <a:rPr kumimoji="0" lang="en-PK" altLang="en-PK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(a set of small steps) for </a:t>
            </a:r>
            <a:r>
              <a:rPr kumimoji="0" lang="en-PK" altLang="en-PK" sz="19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ADD</a:t>
            </a:r>
            <a:r>
              <a:rPr kumimoji="0" lang="en-PK" altLang="en-PK" sz="19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  <a:endParaRPr kumimoji="0" lang="en-PK" altLang="en-PK" sz="19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Example micro-steps stored: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kumimoji="0" lang="en-PK" altLang="en-PK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Get operand from R1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PK" altLang="en-PK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Get operand from R2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PK" altLang="en-PK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Tell ALU to add them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PK" altLang="en-PK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Store result back into R1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B550EB-B0CF-F52C-66C0-57B6BBDCC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55123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53434A-B9D6-D652-375E-4224DF1A3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1B93E2-D3AA-4E5E-C803-9464D63B9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3397"/>
            <a:ext cx="7886700" cy="1273233"/>
          </a:xfrm>
        </p:spPr>
        <p:txBody>
          <a:bodyPr>
            <a:normAutofit/>
          </a:bodyPr>
          <a:lstStyle/>
          <a:p>
            <a:r>
              <a:rPr lang="en-US" sz="3500"/>
              <a:t>Example: Instruction ADD R1, R2</a:t>
            </a:r>
            <a:endParaRPr lang="en-PK" sz="35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5551EB2-3B93-76F1-61E3-85E764092F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8650" y="2478024"/>
            <a:ext cx="7886700" cy="36941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sz="1900" b="1" dirty="0"/>
              <a:t>3. Writable Control Memory</a:t>
            </a:r>
          </a:p>
          <a:p>
            <a:r>
              <a:rPr lang="en-US" sz="1900" dirty="0"/>
              <a:t>If the CPU designer wants to </a:t>
            </a:r>
            <a:r>
              <a:rPr lang="en-US" sz="1900" b="1" dirty="0"/>
              <a:t>change how ADD works</a:t>
            </a:r>
            <a:r>
              <a:rPr lang="en-US" sz="1900" dirty="0"/>
              <a:t> (for example, to support floating-point addition instead of integer), they can update the writable control memory.</a:t>
            </a:r>
          </a:p>
          <a:p>
            <a:r>
              <a:rPr lang="en-US" sz="1900" dirty="0"/>
              <a:t>This makes the CPU more flexible compared to hardwired logic.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PK" altLang="en-PK" sz="19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DE6A2-6554-44E4-D998-C9E9D9F4B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24431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933E56-2A86-93D6-2ECB-35C567131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5931B6-A1CE-9A3E-4B4A-B1264057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300"/>
              <a:t>Example: Instruction ADD R1, R2</a:t>
            </a:r>
            <a:endParaRPr lang="en-PK" sz="4300"/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0CEACC3-A039-58F4-2C58-C43B72157B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8650" y="1929384"/>
            <a:ext cx="7886700" cy="42519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PK" altLang="en-PK" sz="19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4. Control Unit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The control unit is the </a:t>
            </a:r>
            <a:r>
              <a:rPr kumimoji="0" lang="en-PK" altLang="en-PK" sz="19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traffic manager</a:t>
            </a: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It reads the </a:t>
            </a: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ADD R1, R2</a:t>
            </a: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</a:rPr>
              <a:t> instruction.</a:t>
            </a:r>
            <a:endParaRPr kumimoji="0" lang="en-PK" altLang="en-PK" sz="19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It </a:t>
            </a:r>
            <a:r>
              <a:rPr kumimoji="0" lang="en-PK" altLang="en-PK" sz="19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decodes</a:t>
            </a: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it into signals (like “read R1,” “read R2,” “tell ALU to add,” “write back to R1”).</a:t>
            </a: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These signals are sent to the </a:t>
            </a:r>
            <a:r>
              <a:rPr kumimoji="0" lang="en-PK" altLang="en-PK" sz="19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registers</a:t>
            </a: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and </a:t>
            </a:r>
            <a:r>
              <a:rPr kumimoji="0" lang="en-PK" altLang="en-PK" sz="19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ALU</a:t>
            </a: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at the right time.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PK" altLang="en-PK" sz="19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F245ED-2FD4-C58F-078E-99309B546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84712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752F6-5FB1-454E-4CED-AEA6CA04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Summary</a:t>
            </a:r>
            <a:endParaRPr lang="en-PK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2635D-407B-7C08-118B-B39EA1CA3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© 2016 Pearson Education, Inc., Hoboken, NJ. All rights reserved.</a:t>
            </a:r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AAFDD88F-8494-BCBD-B3DE-4E2BD2C0BA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2026145"/>
              </p:ext>
            </p:extLst>
          </p:nvPr>
        </p:nvGraphicFramePr>
        <p:xfrm>
          <a:off x="628650" y="1926266"/>
          <a:ext cx="78867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6254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altLang="en-US" sz="2600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Control Unit Registers and Decoders</a:t>
            </a:r>
            <a:br>
              <a:rPr lang="en-US" altLang="en-US" sz="2600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altLang="en-US" sz="2600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(2 to 4 bit Decoder)</a:t>
            </a:r>
            <a:endParaRPr lang="en-US" sz="2600" kern="12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8745" y="980728"/>
            <a:ext cx="523976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56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100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Functional View</a:t>
            </a:r>
          </a:p>
        </p:txBody>
      </p:sp>
      <p:pic>
        <p:nvPicPr>
          <p:cNvPr id="7" name="Picture 4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1" t="11363" r="23865" b="17046"/>
          <a:stretch>
            <a:fillRect/>
          </a:stretch>
        </p:blipFill>
        <p:spPr bwMode="auto">
          <a:xfrm>
            <a:off x="4590348" y="643466"/>
            <a:ext cx="3070802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0625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altLang="en-US" sz="3100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Data movement</a:t>
            </a:r>
          </a:p>
        </p:txBody>
      </p:sp>
      <p:pic>
        <p:nvPicPr>
          <p:cNvPr id="19459" name="Picture 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5" t="6470" r="54846" b="58243"/>
          <a:stretch>
            <a:fillRect/>
          </a:stretch>
        </p:blipFill>
        <p:spPr bwMode="auto">
          <a:xfrm>
            <a:off x="3911918" y="643466"/>
            <a:ext cx="4427663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260053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altLang="en-US" sz="3100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Storage </a:t>
            </a:r>
          </a:p>
        </p:txBody>
      </p:sp>
      <p:pic>
        <p:nvPicPr>
          <p:cNvPr id="21507" name="Picture 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70" t="6207" r="9694" b="58510"/>
          <a:stretch>
            <a:fillRect/>
          </a:stretch>
        </p:blipFill>
        <p:spPr bwMode="auto">
          <a:xfrm>
            <a:off x="3971593" y="643466"/>
            <a:ext cx="4308312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521600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1260D-BBF9-6263-398F-20FCCF9A4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Computer?</a:t>
            </a:r>
            <a:endParaRPr lang="en-PK">
              <a:solidFill>
                <a:srgbClr val="FFFFFF"/>
              </a:solidFill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9F338-68EA-55BA-ED0B-F217BB26E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rPr lang="en-US"/>
              <a:t>An electronic machine, which:</a:t>
            </a:r>
          </a:p>
          <a:p>
            <a:pPr lvl="1"/>
            <a:r>
              <a:rPr lang="en-US"/>
              <a:t>Takes Input</a:t>
            </a:r>
          </a:p>
          <a:p>
            <a:pPr lvl="1"/>
            <a:r>
              <a:rPr lang="en-US"/>
              <a:t>Processes it</a:t>
            </a:r>
          </a:p>
          <a:p>
            <a:pPr lvl="1"/>
            <a:r>
              <a:rPr lang="en-US"/>
              <a:t>Produces output</a:t>
            </a:r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496D3-9897-3CED-7C4C-9DBD838DB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9383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5514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altLang="en-US" sz="3100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Processing (From or To Storage) </a:t>
            </a:r>
          </a:p>
        </p:txBody>
      </p:sp>
      <p:pic>
        <p:nvPicPr>
          <p:cNvPr id="23555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2" t="50000" r="52945" b="13637"/>
          <a:stretch>
            <a:fillRect/>
          </a:stretch>
        </p:blipFill>
        <p:spPr bwMode="auto">
          <a:xfrm>
            <a:off x="3861252" y="643466"/>
            <a:ext cx="4528994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11212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71525" y="1967266"/>
            <a:ext cx="1971675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altLang="en-US" sz="3100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Processing (From or To I/O) </a:t>
            </a:r>
            <a:endParaRPr lang="en-US" sz="31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5603" name="Picture 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7" t="50000" r="7791" b="13637"/>
          <a:stretch>
            <a:fillRect/>
          </a:stretch>
        </p:blipFill>
        <p:spPr bwMode="auto">
          <a:xfrm>
            <a:off x="3919280" y="643466"/>
            <a:ext cx="4412939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98974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AE247-B79F-7BC5-AB26-1F768DD32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297615"/>
            <a:ext cx="5605629" cy="994172"/>
          </a:xfrm>
        </p:spPr>
        <p:txBody>
          <a:bodyPr>
            <a:normAutofit/>
          </a:bodyPr>
          <a:lstStyle/>
          <a:p>
            <a:r>
              <a:rPr lang="en-US" sz="3850" dirty="0"/>
              <a:t>Why should we study CA?</a:t>
            </a:r>
            <a:endParaRPr lang="en-PK" sz="38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8436-8F11-39F5-69EC-9EACC5FBD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73" y="1765723"/>
            <a:ext cx="5950054" cy="4794662"/>
          </a:xfrm>
        </p:spPr>
        <p:txBody>
          <a:bodyPr anchor="ctr">
            <a:noAutofit/>
          </a:bodyPr>
          <a:lstStyle/>
          <a:p>
            <a:r>
              <a:rPr lang="en-US" sz="1800" b="1" dirty="0"/>
              <a:t>Understand How Computers Work: </a:t>
            </a:r>
            <a:r>
              <a:rPr lang="en-US" sz="1800" dirty="0"/>
              <a:t>Learn how instructions are executed, how memory is accessed, and how hardware/software interact.</a:t>
            </a:r>
          </a:p>
          <a:p>
            <a:r>
              <a:rPr lang="en-US" sz="1800" b="1" dirty="0"/>
              <a:t>Optimize Software: </a:t>
            </a:r>
            <a:r>
              <a:rPr lang="en-US" sz="1800" dirty="0"/>
              <a:t>Writing efficient code requires knowing how CPUs, caches, and pipelines behave.</a:t>
            </a:r>
          </a:p>
          <a:p>
            <a:r>
              <a:rPr lang="en-US" sz="1800" b="1" dirty="0"/>
              <a:t>Design Better Hardware: </a:t>
            </a:r>
            <a:r>
              <a:rPr lang="en-US" sz="1800" dirty="0"/>
              <a:t>Knowledge of architecture is essential if you want to design processors, embedded systems, or robotics controllers.</a:t>
            </a:r>
          </a:p>
          <a:p>
            <a:r>
              <a:rPr lang="en-US" sz="1800" b="1" dirty="0"/>
              <a:t>Bridge Between Hardware &amp; Software: </a:t>
            </a:r>
            <a:r>
              <a:rPr lang="en-US" sz="1800" dirty="0"/>
              <a:t>Architecture connects programming (software) with circuit design (hardware).</a:t>
            </a:r>
          </a:p>
          <a:p>
            <a:r>
              <a:rPr lang="en-US" sz="1800" b="1" dirty="0"/>
              <a:t>Evaluate &amp; Choose Systems: </a:t>
            </a:r>
            <a:r>
              <a:rPr lang="en-US" sz="1800" dirty="0"/>
              <a:t>Helps compare CPUs (e.g., Intel vs ARM) for speed, power, and cost depending on the application.</a:t>
            </a:r>
          </a:p>
          <a:p>
            <a:r>
              <a:rPr lang="en-US" sz="1800" b="1" dirty="0"/>
              <a:t>Foundation for Advanced Fields: </a:t>
            </a:r>
            <a:r>
              <a:rPr lang="en-US" sz="1800" dirty="0"/>
              <a:t>Critical for Operating Systems, Compilers, AI accelerators, Robotics, High-performance Computing.</a:t>
            </a:r>
          </a:p>
          <a:p>
            <a:endParaRPr lang="en-PK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59D953-6B2B-711A-95AC-59D8B87BA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916" y="6423463"/>
            <a:ext cx="3670627" cy="273844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920">
                <a:solidFill>
                  <a:schemeClr val="tx1">
                    <a:lumMod val="75000"/>
                    <a:lumOff val="25000"/>
                  </a:schemeClr>
                </a:solidFill>
              </a:rPr>
              <a:t>© 2016 Pearson Education, Inc., Hoboken, NJ. All rights reserved.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D22B1D16-4E1A-C86C-D34D-556E499BE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47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FEF94-8D8F-5EF9-4694-46C1221D3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r>
              <a:rPr lang="en-US" sz="3500" b="1"/>
              <a:t>First Generation (1940s–1950s) – Vacuum Tubes</a:t>
            </a:r>
            <a:endParaRPr lang="en-PK" sz="35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E94F58-7AB8-2631-F405-341EC3B3E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2016 Pearson Education, Inc., Hoboken, NJ. All rights reserved.</a:t>
            </a:r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73312AD6-E943-D63E-6730-314B4DF0DE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38212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2903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8" name="Rectangle 616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3D720-ECF7-436A-5707-3B7F6F303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Von Neumann vs Harvard</a:t>
            </a:r>
          </a:p>
        </p:txBody>
      </p:sp>
      <p:pic>
        <p:nvPicPr>
          <p:cNvPr id="7" name="Content Placeholder 6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FC8006A2-84F2-D1F8-F09A-D46BCE181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1715168"/>
            <a:ext cx="8178799" cy="431431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B5411-3F81-B96C-FE39-257A1A108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4351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4B7AEF-D893-928B-7E4D-0C0B501B8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Von Neumann vs Harvard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5178EB-B07D-3F52-8165-CBC1B5A5C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2016 Pearson Education, Inc., Hoboken, NJ. All rights reserved.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628D1E9-25FC-16D4-3073-7FCE0C9D38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250342"/>
              </p:ext>
            </p:extLst>
          </p:nvPr>
        </p:nvGraphicFramePr>
        <p:xfrm>
          <a:off x="482600" y="1776668"/>
          <a:ext cx="8178801" cy="4191321"/>
        </p:xfrm>
        <a:graphic>
          <a:graphicData uri="http://schemas.openxmlformats.org/drawingml/2006/table">
            <a:tbl>
              <a:tblPr>
                <a:noFill/>
                <a:tableStyleId>{5940675A-B579-460E-94D1-54222C63F5DA}</a:tableStyleId>
              </a:tblPr>
              <a:tblGrid>
                <a:gridCol w="2162844">
                  <a:extLst>
                    <a:ext uri="{9D8B030D-6E8A-4147-A177-3AD203B41FA5}">
                      <a16:colId xmlns:a16="http://schemas.microsoft.com/office/drawing/2014/main" val="573763718"/>
                    </a:ext>
                  </a:extLst>
                </a:gridCol>
                <a:gridCol w="2993151">
                  <a:extLst>
                    <a:ext uri="{9D8B030D-6E8A-4147-A177-3AD203B41FA5}">
                      <a16:colId xmlns:a16="http://schemas.microsoft.com/office/drawing/2014/main" val="3339745222"/>
                    </a:ext>
                  </a:extLst>
                </a:gridCol>
                <a:gridCol w="3022806">
                  <a:extLst>
                    <a:ext uri="{9D8B030D-6E8A-4147-A177-3AD203B41FA5}">
                      <a16:colId xmlns:a16="http://schemas.microsoft.com/office/drawing/2014/main" val="1818037928"/>
                    </a:ext>
                  </a:extLst>
                </a:gridCol>
              </a:tblGrid>
              <a:tr h="486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Feature</a:t>
                      </a:r>
                    </a:p>
                  </a:txBody>
                  <a:tcPr marL="0" marR="116273" marT="39417" marB="1313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Von Neumann Architecture</a:t>
                      </a:r>
                    </a:p>
                  </a:txBody>
                  <a:tcPr marL="0" marR="116273" marT="39417" marB="1313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Harvard Architecture</a:t>
                      </a:r>
                    </a:p>
                  </a:txBody>
                  <a:tcPr marL="0" marR="116273" marT="39417" marB="1313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5289913"/>
                  </a:ext>
                </a:extLst>
              </a:tr>
              <a:tr h="7489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cap="none" spc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US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6273" marT="39417" marB="1313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Single memory for data &amp; instructions</a:t>
                      </a:r>
                    </a:p>
                  </a:txBody>
                  <a:tcPr marL="0" marR="116273" marT="39417" marB="1313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Separate memory for data &amp; instructions</a:t>
                      </a:r>
                    </a:p>
                  </a:txBody>
                  <a:tcPr marL="0" marR="116273" marT="39417" marB="1313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7153117"/>
                  </a:ext>
                </a:extLst>
              </a:tr>
              <a:tr h="486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cap="none" spc="0">
                          <a:solidFill>
                            <a:schemeClr val="tx1"/>
                          </a:solidFill>
                        </a:rPr>
                        <a:t>Bus System</a:t>
                      </a:r>
                      <a:endParaRPr lang="en-US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6273" marT="39417" marB="1313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One bus (shared)</a:t>
                      </a:r>
                    </a:p>
                  </a:txBody>
                  <a:tcPr marL="0" marR="116273" marT="39417" marB="1313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Two buses (separate)</a:t>
                      </a:r>
                    </a:p>
                  </a:txBody>
                  <a:tcPr marL="0" marR="116273" marT="39417" marB="1313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847720"/>
                  </a:ext>
                </a:extLst>
              </a:tr>
              <a:tr h="7489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cap="none" spc="0">
                          <a:solidFill>
                            <a:schemeClr val="tx1"/>
                          </a:solidFill>
                        </a:rPr>
                        <a:t>Instruction &amp; Data</a:t>
                      </a:r>
                      <a:endParaRPr lang="en-US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6273" marT="39417" marB="1313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Fetched one at a time (sequential)</a:t>
                      </a:r>
                    </a:p>
                  </a:txBody>
                  <a:tcPr marL="0" marR="116273" marT="39417" marB="1313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Can fetch instruction &amp; data simultaneously</a:t>
                      </a:r>
                    </a:p>
                  </a:txBody>
                  <a:tcPr marL="0" marR="116273" marT="39417" marB="1313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7473370"/>
                  </a:ext>
                </a:extLst>
              </a:tr>
              <a:tr h="486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cap="none" spc="0">
                          <a:solidFill>
                            <a:schemeClr val="tx1"/>
                          </a:solidFill>
                        </a:rPr>
                        <a:t>Speed</a:t>
                      </a:r>
                      <a:endParaRPr lang="en-US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6273" marT="39417" marB="1313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Slower due to bottleneck</a:t>
                      </a:r>
                    </a:p>
                  </a:txBody>
                  <a:tcPr marL="0" marR="116273" marT="39417" marB="1313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Faster (no bottleneck)</a:t>
                      </a:r>
                    </a:p>
                  </a:txBody>
                  <a:tcPr marL="0" marR="116273" marT="39417" marB="1313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249650"/>
                  </a:ext>
                </a:extLst>
              </a:tr>
              <a:tr h="486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cap="none" spc="0">
                          <a:solidFill>
                            <a:schemeClr val="tx1"/>
                          </a:solidFill>
                        </a:rPr>
                        <a:t>Complexity</a:t>
                      </a:r>
                      <a:endParaRPr lang="en-US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6273" marT="39417" marB="1313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Simpler, cheaper</a:t>
                      </a:r>
                    </a:p>
                  </a:txBody>
                  <a:tcPr marL="0" marR="116273" marT="39417" marB="1313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More complex, costly</a:t>
                      </a:r>
                    </a:p>
                  </a:txBody>
                  <a:tcPr marL="0" marR="116273" marT="39417" marB="1313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397008"/>
                  </a:ext>
                </a:extLst>
              </a:tr>
              <a:tr h="7489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cap="none" spc="0">
                          <a:solidFill>
                            <a:schemeClr val="tx1"/>
                          </a:solidFill>
                        </a:rPr>
                        <a:t>Usage</a:t>
                      </a:r>
                      <a:endParaRPr lang="en-US" sz="17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16273" marT="39417" marB="1313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General-purpose computers (PCs, servers)</a:t>
                      </a:r>
                    </a:p>
                  </a:txBody>
                  <a:tcPr marL="0" marR="116273" marT="39417" marB="1313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Microcontrollers, DSPs, embedded systems</a:t>
                      </a:r>
                    </a:p>
                  </a:txBody>
                  <a:tcPr marL="0" marR="116273" marT="39417" marB="1313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915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7361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369" y="238539"/>
            <a:ext cx="8263890" cy="1434415"/>
          </a:xfrm>
        </p:spPr>
        <p:txBody>
          <a:bodyPr anchor="b">
            <a:normAutofit/>
          </a:bodyPr>
          <a:lstStyle/>
          <a:p>
            <a:r>
              <a:rPr lang="en-US" sz="47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IAS Computer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681544"/>
            <a:ext cx="8229600" cy="18288"/>
          </a:xfrm>
          <a:custGeom>
            <a:avLst/>
            <a:gdLst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1371600 w 8229600"/>
              <a:gd name="connsiteY2" fmla="*/ 0 h 18288"/>
              <a:gd name="connsiteX3" fmla="*/ 2221992 w 8229600"/>
              <a:gd name="connsiteY3" fmla="*/ 0 h 18288"/>
              <a:gd name="connsiteX4" fmla="*/ 3072384 w 8229600"/>
              <a:gd name="connsiteY4" fmla="*/ 0 h 18288"/>
              <a:gd name="connsiteX5" fmla="*/ 3511296 w 8229600"/>
              <a:gd name="connsiteY5" fmla="*/ 0 h 18288"/>
              <a:gd name="connsiteX6" fmla="*/ 4114800 w 8229600"/>
              <a:gd name="connsiteY6" fmla="*/ 0 h 18288"/>
              <a:gd name="connsiteX7" fmla="*/ 4553712 w 8229600"/>
              <a:gd name="connsiteY7" fmla="*/ 0 h 18288"/>
              <a:gd name="connsiteX8" fmla="*/ 5239512 w 8229600"/>
              <a:gd name="connsiteY8" fmla="*/ 0 h 18288"/>
              <a:gd name="connsiteX9" fmla="*/ 5843016 w 8229600"/>
              <a:gd name="connsiteY9" fmla="*/ 0 h 18288"/>
              <a:gd name="connsiteX10" fmla="*/ 6611112 w 8229600"/>
              <a:gd name="connsiteY10" fmla="*/ 0 h 18288"/>
              <a:gd name="connsiteX11" fmla="*/ 7461504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461504 w 8229600"/>
              <a:gd name="connsiteY14" fmla="*/ 18288 h 18288"/>
              <a:gd name="connsiteX15" fmla="*/ 6940296 w 8229600"/>
              <a:gd name="connsiteY15" fmla="*/ 18288 h 18288"/>
              <a:gd name="connsiteX16" fmla="*/ 6419088 w 8229600"/>
              <a:gd name="connsiteY16" fmla="*/ 18288 h 18288"/>
              <a:gd name="connsiteX17" fmla="*/ 5650992 w 8229600"/>
              <a:gd name="connsiteY17" fmla="*/ 18288 h 18288"/>
              <a:gd name="connsiteX18" fmla="*/ 5129784 w 8229600"/>
              <a:gd name="connsiteY18" fmla="*/ 18288 h 18288"/>
              <a:gd name="connsiteX19" fmla="*/ 4690872 w 8229600"/>
              <a:gd name="connsiteY19" fmla="*/ 18288 h 18288"/>
              <a:gd name="connsiteX20" fmla="*/ 4087368 w 8229600"/>
              <a:gd name="connsiteY20" fmla="*/ 18288 h 18288"/>
              <a:gd name="connsiteX21" fmla="*/ 3401568 w 8229600"/>
              <a:gd name="connsiteY21" fmla="*/ 18288 h 18288"/>
              <a:gd name="connsiteX22" fmla="*/ 2798064 w 8229600"/>
              <a:gd name="connsiteY22" fmla="*/ 18288 h 18288"/>
              <a:gd name="connsiteX23" fmla="*/ 2276856 w 8229600"/>
              <a:gd name="connsiteY23" fmla="*/ 18288 h 18288"/>
              <a:gd name="connsiteX24" fmla="*/ 1426464 w 8229600"/>
              <a:gd name="connsiteY24" fmla="*/ 18288 h 18288"/>
              <a:gd name="connsiteX25" fmla="*/ 740664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8940" y="5812"/>
                  <a:pt x="8229447" y="9773"/>
                  <a:pt x="8229600" y="18288"/>
                </a:cubicBezTo>
                <a:cubicBezTo>
                  <a:pt x="7940706" y="-9293"/>
                  <a:pt x="7792584" y="-16009"/>
                  <a:pt x="7461504" y="18288"/>
                </a:cubicBezTo>
                <a:cubicBezTo>
                  <a:pt x="7130424" y="52585"/>
                  <a:pt x="7080072" y="43845"/>
                  <a:pt x="6940296" y="18288"/>
                </a:cubicBezTo>
                <a:cubicBezTo>
                  <a:pt x="6800520" y="-7269"/>
                  <a:pt x="6672872" y="26671"/>
                  <a:pt x="6419088" y="18288"/>
                </a:cubicBezTo>
                <a:cubicBezTo>
                  <a:pt x="6165304" y="9905"/>
                  <a:pt x="5869721" y="4987"/>
                  <a:pt x="5650992" y="18288"/>
                </a:cubicBezTo>
                <a:cubicBezTo>
                  <a:pt x="5432263" y="31589"/>
                  <a:pt x="5308310" y="3023"/>
                  <a:pt x="5129784" y="18288"/>
                </a:cubicBezTo>
                <a:cubicBezTo>
                  <a:pt x="4951258" y="33553"/>
                  <a:pt x="4799696" y="15357"/>
                  <a:pt x="4690872" y="18288"/>
                </a:cubicBezTo>
                <a:cubicBezTo>
                  <a:pt x="4582048" y="21219"/>
                  <a:pt x="4311124" y="-7836"/>
                  <a:pt x="4087368" y="18288"/>
                </a:cubicBezTo>
                <a:cubicBezTo>
                  <a:pt x="3863612" y="44412"/>
                  <a:pt x="3730288" y="13374"/>
                  <a:pt x="3401568" y="18288"/>
                </a:cubicBezTo>
                <a:cubicBezTo>
                  <a:pt x="3072848" y="23202"/>
                  <a:pt x="3020684" y="32425"/>
                  <a:pt x="2798064" y="18288"/>
                </a:cubicBezTo>
                <a:cubicBezTo>
                  <a:pt x="2575444" y="4151"/>
                  <a:pt x="2440915" y="-7352"/>
                  <a:pt x="2276856" y="18288"/>
                </a:cubicBezTo>
                <a:cubicBezTo>
                  <a:pt x="2112797" y="43928"/>
                  <a:pt x="1726502" y="-9560"/>
                  <a:pt x="1426464" y="18288"/>
                </a:cubicBezTo>
                <a:cubicBezTo>
                  <a:pt x="1126426" y="46136"/>
                  <a:pt x="992925" y="21016"/>
                  <a:pt x="740664" y="18288"/>
                </a:cubicBezTo>
                <a:cubicBezTo>
                  <a:pt x="488403" y="15560"/>
                  <a:pt x="195650" y="-16061"/>
                  <a:pt x="0" y="18288"/>
                </a:cubicBezTo>
                <a:cubicBezTo>
                  <a:pt x="348" y="9455"/>
                  <a:pt x="654" y="3983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30508" y="6337"/>
                  <a:pt x="8228722" y="11778"/>
                  <a:pt x="8229600" y="18288"/>
                </a:cubicBezTo>
                <a:cubicBezTo>
                  <a:pt x="8075287" y="35054"/>
                  <a:pt x="7821366" y="21850"/>
                  <a:pt x="7626096" y="18288"/>
                </a:cubicBezTo>
                <a:cubicBezTo>
                  <a:pt x="7430826" y="14726"/>
                  <a:pt x="7320004" y="-9669"/>
                  <a:pt x="7022592" y="18288"/>
                </a:cubicBezTo>
                <a:cubicBezTo>
                  <a:pt x="6725180" y="46245"/>
                  <a:pt x="6348804" y="-14025"/>
                  <a:pt x="6172200" y="18288"/>
                </a:cubicBezTo>
                <a:cubicBezTo>
                  <a:pt x="5995596" y="50601"/>
                  <a:pt x="5788102" y="22890"/>
                  <a:pt x="5650992" y="18288"/>
                </a:cubicBezTo>
                <a:cubicBezTo>
                  <a:pt x="5513882" y="13686"/>
                  <a:pt x="5198399" y="29121"/>
                  <a:pt x="4882896" y="18288"/>
                </a:cubicBezTo>
                <a:cubicBezTo>
                  <a:pt x="4567393" y="7455"/>
                  <a:pt x="4557008" y="26965"/>
                  <a:pt x="4443984" y="18288"/>
                </a:cubicBezTo>
                <a:cubicBezTo>
                  <a:pt x="4330960" y="9611"/>
                  <a:pt x="4061674" y="28891"/>
                  <a:pt x="3758184" y="18288"/>
                </a:cubicBezTo>
                <a:cubicBezTo>
                  <a:pt x="3454694" y="7685"/>
                  <a:pt x="3380392" y="19119"/>
                  <a:pt x="3236976" y="18288"/>
                </a:cubicBezTo>
                <a:cubicBezTo>
                  <a:pt x="3093560" y="17457"/>
                  <a:pt x="2632116" y="37607"/>
                  <a:pt x="2386584" y="18288"/>
                </a:cubicBezTo>
                <a:cubicBezTo>
                  <a:pt x="2141052" y="-1031"/>
                  <a:pt x="2110884" y="28777"/>
                  <a:pt x="1947672" y="18288"/>
                </a:cubicBezTo>
                <a:cubicBezTo>
                  <a:pt x="1784460" y="7799"/>
                  <a:pt x="1535467" y="461"/>
                  <a:pt x="1261872" y="18288"/>
                </a:cubicBezTo>
                <a:cubicBezTo>
                  <a:pt x="988277" y="36115"/>
                  <a:pt x="1021096" y="10375"/>
                  <a:pt x="822960" y="18288"/>
                </a:cubicBezTo>
                <a:cubicBezTo>
                  <a:pt x="624824" y="26201"/>
                  <a:pt x="298309" y="1283"/>
                  <a:pt x="0" y="18288"/>
                </a:cubicBezTo>
                <a:cubicBezTo>
                  <a:pt x="-633" y="12278"/>
                  <a:pt x="-757" y="5867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369" y="2071316"/>
            <a:ext cx="5035164" cy="4119172"/>
          </a:xfrm>
        </p:spPr>
        <p:txBody>
          <a:bodyPr anchor="t">
            <a:normAutofit/>
          </a:bodyPr>
          <a:lstStyle/>
          <a:p>
            <a:endParaRPr lang="en-US" sz="1900"/>
          </a:p>
          <a:p>
            <a:endParaRPr lang="en-US" sz="1900"/>
          </a:p>
          <a:p>
            <a:endParaRPr lang="en-US" sz="1900"/>
          </a:p>
          <a:p>
            <a:endParaRPr lang="en-US" sz="1900"/>
          </a:p>
          <a:p>
            <a:endParaRPr lang="en-US" sz="1900"/>
          </a:p>
          <a:p>
            <a:endParaRPr lang="en-US" sz="1900"/>
          </a:p>
          <a:p>
            <a:r>
              <a:rPr lang="en-US" sz="1900"/>
              <a:t>The </a:t>
            </a:r>
            <a:r>
              <a:rPr lang="en-US" sz="1900" b="1"/>
              <a:t>IAS machine</a:t>
            </a:r>
            <a:r>
              <a:rPr lang="en-US" sz="1900"/>
              <a:t> was the first electronic </a:t>
            </a:r>
            <a:r>
              <a:rPr lang="en-US" sz="1900">
                <a:hlinkClick r:id="rId2" tooltip="Computer"/>
              </a:rPr>
              <a:t>computer</a:t>
            </a:r>
            <a:r>
              <a:rPr lang="en-US" sz="1900"/>
              <a:t> to be built at the </a:t>
            </a:r>
            <a:r>
              <a:rPr lang="en-US" sz="1900">
                <a:hlinkClick r:id="rId3" tooltip="Institute for Advanced Study"/>
              </a:rPr>
              <a:t>Institute for Advanced Study</a:t>
            </a:r>
            <a:r>
              <a:rPr lang="en-US" sz="1900"/>
              <a:t> (IAS) in </a:t>
            </a:r>
            <a:r>
              <a:rPr lang="en-US" sz="1900">
                <a:hlinkClick r:id="rId4" tooltip="Princeton, New Jersey"/>
              </a:rPr>
              <a:t>Princeton, New Jersey</a:t>
            </a:r>
            <a:r>
              <a:rPr lang="en-US" sz="1900"/>
              <a:t>. It is sometimes called the von Neumann machine, since the paper describing    its design was edited by </a:t>
            </a:r>
            <a:r>
              <a:rPr lang="en-US" sz="1900">
                <a:hlinkClick r:id="rId5" tooltip="John von Neumann"/>
              </a:rPr>
              <a:t>John von Neumann</a:t>
            </a:r>
            <a:endParaRPr lang="en-US" sz="19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rcRect l="26860" r="24927" b="-2"/>
          <a:stretch>
            <a:fillRect/>
          </a:stretch>
        </p:blipFill>
        <p:spPr>
          <a:xfrm>
            <a:off x="5756743" y="2093976"/>
            <a:ext cx="2955798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4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7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IAS Computer</a:t>
            </a:r>
            <a:endParaRPr lang="en-US" sz="47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r>
              <a:rPr lang="en-US" sz="1900" dirty="0"/>
              <a:t>The IAS machine was a binary computer with a 40-bit word, storing two 20-bit instructions in each word. </a:t>
            </a:r>
          </a:p>
          <a:p>
            <a:r>
              <a:rPr lang="en-US" sz="1900" dirty="0"/>
              <a:t>The memory was 1,024 words (5.1 kilobytes). Negative numbers were represented in two's complement format.</a:t>
            </a:r>
          </a:p>
          <a:p>
            <a:r>
              <a:rPr lang="en-US" sz="1900" dirty="0"/>
              <a:t>It was an asynchronous machine, meaning that there was no central clock regulating the timing of the instructions. One instruction started executing when the previous one finished. </a:t>
            </a:r>
          </a:p>
          <a:p>
            <a:r>
              <a:rPr lang="en-US" sz="1900" dirty="0"/>
              <a:t>Von Neumann showed how the combination of instructions and data in one memory could be used to implement loops, by modifying branch instructions when a loop was completed, for example. </a:t>
            </a:r>
          </a:p>
          <a:p>
            <a:r>
              <a:rPr lang="en-US" sz="1900" dirty="0"/>
              <a:t>The requirement that instructions, data and input/output be accessed via the same bus later came to be known as the Von Neumann bottleneck.</a:t>
            </a:r>
          </a:p>
        </p:txBody>
      </p:sp>
    </p:spTree>
    <p:extLst>
      <p:ext uri="{BB962C8B-B14F-4D97-AF65-F5344CB8AC3E}">
        <p14:creationId xmlns:p14="http://schemas.microsoft.com/office/powerpoint/2010/main" val="308217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0FD27-310F-4E2D-3817-96EF67E6A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</p:spPr>
        <p:txBody>
          <a:bodyPr anchor="b">
            <a:normAutofit/>
          </a:bodyPr>
          <a:lstStyle/>
          <a:p>
            <a:r>
              <a:rPr lang="en-US" b="1" dirty="0"/>
              <a:t>Early Computers</a:t>
            </a:r>
            <a:endParaRPr lang="en-PK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45F59-AFDC-F862-457C-13D881E14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© 2016 Pearson Education, Inc., Hoboken, NJ. All rights reserved.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1F7F5DB-F828-CC21-5960-D87BB97FE6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7292141"/>
              </p:ext>
            </p:extLst>
          </p:nvPr>
        </p:nvGraphicFramePr>
        <p:xfrm>
          <a:off x="395536" y="1799180"/>
          <a:ext cx="8568952" cy="485496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74165">
                  <a:extLst>
                    <a:ext uri="{9D8B030D-6E8A-4147-A177-3AD203B41FA5}">
                      <a16:colId xmlns:a16="http://schemas.microsoft.com/office/drawing/2014/main" val="208794936"/>
                    </a:ext>
                  </a:extLst>
                </a:gridCol>
                <a:gridCol w="1775953">
                  <a:extLst>
                    <a:ext uri="{9D8B030D-6E8A-4147-A177-3AD203B41FA5}">
                      <a16:colId xmlns:a16="http://schemas.microsoft.com/office/drawing/2014/main" val="420318655"/>
                    </a:ext>
                  </a:extLst>
                </a:gridCol>
                <a:gridCol w="1717759">
                  <a:extLst>
                    <a:ext uri="{9D8B030D-6E8A-4147-A177-3AD203B41FA5}">
                      <a16:colId xmlns:a16="http://schemas.microsoft.com/office/drawing/2014/main" val="4009977482"/>
                    </a:ext>
                  </a:extLst>
                </a:gridCol>
                <a:gridCol w="1698897">
                  <a:extLst>
                    <a:ext uri="{9D8B030D-6E8A-4147-A177-3AD203B41FA5}">
                      <a16:colId xmlns:a16="http://schemas.microsoft.com/office/drawing/2014/main" val="3935970487"/>
                    </a:ext>
                  </a:extLst>
                </a:gridCol>
                <a:gridCol w="1702178">
                  <a:extLst>
                    <a:ext uri="{9D8B030D-6E8A-4147-A177-3AD203B41FA5}">
                      <a16:colId xmlns:a16="http://schemas.microsoft.com/office/drawing/2014/main" val="3389756181"/>
                    </a:ext>
                  </a:extLst>
                </a:gridCol>
              </a:tblGrid>
              <a:tr h="4931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Feature / Machine</a:t>
                      </a:r>
                    </a:p>
                  </a:txBody>
                  <a:tcPr marL="75789" marR="75789" marT="37894" marB="378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Harvard Mark I (1944)</a:t>
                      </a:r>
                      <a:endParaRPr lang="en-US" sz="1400"/>
                    </a:p>
                  </a:txBody>
                  <a:tcPr marL="75789" marR="75789" marT="37894" marB="378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ENIAC (1945)</a:t>
                      </a:r>
                      <a:endParaRPr lang="en-US" sz="1400"/>
                    </a:p>
                  </a:txBody>
                  <a:tcPr marL="75789" marR="75789" marT="37894" marB="378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EDVAC (1949)</a:t>
                      </a:r>
                      <a:endParaRPr lang="en-US" sz="1400"/>
                    </a:p>
                  </a:txBody>
                  <a:tcPr marL="75789" marR="75789" marT="37894" marB="378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UNIVAC I (1951)</a:t>
                      </a:r>
                      <a:endParaRPr lang="en-US" sz="1400"/>
                    </a:p>
                  </a:txBody>
                  <a:tcPr marL="75789" marR="75789" marT="37894" marB="37894" anchor="ctr"/>
                </a:tc>
                <a:extLst>
                  <a:ext uri="{0D108BD9-81ED-4DB2-BD59-A6C34878D82A}">
                    <a16:rowId xmlns:a16="http://schemas.microsoft.com/office/drawing/2014/main" val="2939191813"/>
                  </a:ext>
                </a:extLst>
              </a:tr>
              <a:tr h="6808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Generation</a:t>
                      </a:r>
                      <a:endParaRPr lang="en-US" sz="1400"/>
                    </a:p>
                  </a:txBody>
                  <a:tcPr marL="75789" marR="75789" marT="37894" marB="378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1st (Electromechanical)</a:t>
                      </a:r>
                    </a:p>
                  </a:txBody>
                  <a:tcPr marL="75789" marR="75789" marT="37894" marB="378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1st (Electronic, vacuum tubes)</a:t>
                      </a:r>
                    </a:p>
                  </a:txBody>
                  <a:tcPr marL="75789" marR="75789" marT="37894" marB="378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1st (Electronic)</a:t>
                      </a:r>
                    </a:p>
                  </a:txBody>
                  <a:tcPr marL="75789" marR="75789" marT="37894" marB="378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1st (Commercial Electronic)</a:t>
                      </a:r>
                    </a:p>
                  </a:txBody>
                  <a:tcPr marL="75789" marR="75789" marT="37894" marB="37894" anchor="ctr"/>
                </a:tc>
                <a:extLst>
                  <a:ext uri="{0D108BD9-81ED-4DB2-BD59-A6C34878D82A}">
                    <a16:rowId xmlns:a16="http://schemas.microsoft.com/office/drawing/2014/main" val="193607593"/>
                  </a:ext>
                </a:extLst>
              </a:tr>
              <a:tr h="6808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Architecture</a:t>
                      </a:r>
                      <a:endParaRPr lang="en-US" sz="1400"/>
                    </a:p>
                  </a:txBody>
                  <a:tcPr marL="75789" marR="75789" marT="37894" marB="378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Harvard (separate program &amp; data, punched tape)</a:t>
                      </a:r>
                    </a:p>
                  </a:txBody>
                  <a:tcPr marL="75789" marR="75789" marT="37894" marB="378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Hard-wired, no stored program</a:t>
                      </a:r>
                    </a:p>
                  </a:txBody>
                  <a:tcPr marL="75789" marR="75789" marT="37894" marB="378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Von Neumann (stored-program)</a:t>
                      </a:r>
                    </a:p>
                  </a:txBody>
                  <a:tcPr marL="75789" marR="75789" marT="37894" marB="378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Von Neumann (stored-program)</a:t>
                      </a:r>
                    </a:p>
                  </a:txBody>
                  <a:tcPr marL="75789" marR="75789" marT="37894" marB="37894" anchor="ctr"/>
                </a:tc>
                <a:extLst>
                  <a:ext uri="{0D108BD9-81ED-4DB2-BD59-A6C34878D82A}">
                    <a16:rowId xmlns:a16="http://schemas.microsoft.com/office/drawing/2014/main" val="1917113128"/>
                  </a:ext>
                </a:extLst>
              </a:tr>
              <a:tr h="4931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Programming</a:t>
                      </a:r>
                      <a:endParaRPr lang="en-US" sz="1400"/>
                    </a:p>
                  </a:txBody>
                  <a:tcPr marL="75789" marR="75789" marT="37894" marB="378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Punched tape input (fixed)</a:t>
                      </a:r>
                    </a:p>
                  </a:txBody>
                  <a:tcPr marL="75789" marR="75789" marT="37894" marB="378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Manual rewiring of plugboards</a:t>
                      </a:r>
                    </a:p>
                  </a:txBody>
                  <a:tcPr marL="75789" marR="75789" marT="37894" marB="378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Instructions stored in memory</a:t>
                      </a:r>
                    </a:p>
                  </a:txBody>
                  <a:tcPr marL="75789" marR="75789" marT="37894" marB="378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Instructions stored in memory</a:t>
                      </a:r>
                    </a:p>
                  </a:txBody>
                  <a:tcPr marL="75789" marR="75789" marT="37894" marB="37894" anchor="ctr"/>
                </a:tc>
                <a:extLst>
                  <a:ext uri="{0D108BD9-81ED-4DB2-BD59-A6C34878D82A}">
                    <a16:rowId xmlns:a16="http://schemas.microsoft.com/office/drawing/2014/main" val="2692292147"/>
                  </a:ext>
                </a:extLst>
              </a:tr>
              <a:tr h="6808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Flexibility</a:t>
                      </a:r>
                      <a:endParaRPr lang="en-US" sz="1400"/>
                    </a:p>
                  </a:txBody>
                  <a:tcPr marL="75789" marR="75789" marT="37894" marB="378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limited</a:t>
                      </a:r>
                    </a:p>
                  </a:txBody>
                  <a:tcPr marL="75789" marR="75789" marT="37894" marB="378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Faster but hard to reprogram</a:t>
                      </a:r>
                    </a:p>
                  </a:txBody>
                  <a:tcPr marL="75789" marR="75789" marT="37894" marB="378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Flexible (load different programs in memory)</a:t>
                      </a:r>
                    </a:p>
                  </a:txBody>
                  <a:tcPr marL="75789" marR="75789" marT="37894" marB="378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Flexible &amp; commercial use</a:t>
                      </a:r>
                    </a:p>
                  </a:txBody>
                  <a:tcPr marL="75789" marR="75789" marT="37894" marB="37894" anchor="ctr"/>
                </a:tc>
                <a:extLst>
                  <a:ext uri="{0D108BD9-81ED-4DB2-BD59-A6C34878D82A}">
                    <a16:rowId xmlns:a16="http://schemas.microsoft.com/office/drawing/2014/main" val="2237509747"/>
                  </a:ext>
                </a:extLst>
              </a:tr>
              <a:tr h="4931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Tech</a:t>
                      </a:r>
                      <a:endParaRPr lang="en-US" sz="1400"/>
                    </a:p>
                  </a:txBody>
                  <a:tcPr marL="75789" marR="75789" marT="37894" marB="378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Electromechanical relays</a:t>
                      </a:r>
                    </a:p>
                  </a:txBody>
                  <a:tcPr marL="75789" marR="75789" marT="37894" marB="378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~18,000 vacuum tubes</a:t>
                      </a:r>
                    </a:p>
                  </a:txBody>
                  <a:tcPr marL="75789" marR="75789" marT="37894" marB="378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Vacuum tubes</a:t>
                      </a:r>
                    </a:p>
                  </a:txBody>
                  <a:tcPr marL="75789" marR="75789" marT="37894" marB="378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Vacuum tubes</a:t>
                      </a:r>
                    </a:p>
                  </a:txBody>
                  <a:tcPr marL="75789" marR="75789" marT="37894" marB="37894" anchor="ctr"/>
                </a:tc>
                <a:extLst>
                  <a:ext uri="{0D108BD9-81ED-4DB2-BD59-A6C34878D82A}">
                    <a16:rowId xmlns:a16="http://schemas.microsoft.com/office/drawing/2014/main" val="444103963"/>
                  </a:ext>
                </a:extLst>
              </a:tr>
              <a:tr h="12442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Significance</a:t>
                      </a:r>
                      <a:endParaRPr lang="en-US" sz="1400"/>
                    </a:p>
                  </a:txBody>
                  <a:tcPr marL="75789" marR="75789" marT="37894" marB="378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Transition from calculators → early computers</a:t>
                      </a:r>
                    </a:p>
                  </a:txBody>
                  <a:tcPr marL="75789" marR="75789" marT="37894" marB="378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First general-purpose electronic computer</a:t>
                      </a:r>
                    </a:p>
                  </a:txBody>
                  <a:tcPr marL="75789" marR="75789" marT="37894" marB="378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First to implement </a:t>
                      </a:r>
                      <a:r>
                        <a:rPr lang="en-US" sz="1400" b="1"/>
                        <a:t>stored-program concept</a:t>
                      </a:r>
                      <a:endParaRPr lang="en-US" sz="1400"/>
                    </a:p>
                  </a:txBody>
                  <a:tcPr marL="75789" marR="75789" marT="37894" marB="378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First </a:t>
                      </a:r>
                      <a:r>
                        <a:rPr lang="en-US" sz="1400" b="1" dirty="0"/>
                        <a:t>commercially available</a:t>
                      </a:r>
                      <a:r>
                        <a:rPr lang="en-US" sz="1400" dirty="0"/>
                        <a:t> stored-program computer (software era begins)</a:t>
                      </a:r>
                    </a:p>
                  </a:txBody>
                  <a:tcPr marL="75789" marR="75789" marT="37894" marB="37894" anchor="ctr"/>
                </a:tc>
                <a:extLst>
                  <a:ext uri="{0D108BD9-81ED-4DB2-BD59-A6C34878D82A}">
                    <a16:rowId xmlns:a16="http://schemas.microsoft.com/office/drawing/2014/main" val="1046301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917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0D677-2789-CF25-7C00-74E4578A2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850"/>
              <a:t>Harvard Architecture</a:t>
            </a:r>
            <a:endParaRPr lang="en-PK" sz="38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DA819-D419-823D-D3B2-4BA101066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r>
              <a:rPr lang="en-US" b="1" dirty="0"/>
              <a:t>Harvard Mark I (1944)</a:t>
            </a:r>
            <a:r>
              <a:rPr lang="en-US" dirty="0"/>
              <a:t> – electromechanical computer, designed at Harvard University by Howard Aiken.</a:t>
            </a:r>
          </a:p>
          <a:p>
            <a:r>
              <a:rPr lang="en-US" dirty="0"/>
              <a:t>Programs were stored on punched tape (instructions).</a:t>
            </a:r>
          </a:p>
          <a:p>
            <a:r>
              <a:rPr lang="en-US" dirty="0"/>
              <a:t>Data was stored in electromechanical counters (separate from instructions).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992008-EE20-728A-BB81-FCF62CFEF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916" y="6423463"/>
            <a:ext cx="3670627" cy="273844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920">
                <a:solidFill>
                  <a:schemeClr val="tx1">
                    <a:lumMod val="75000"/>
                    <a:lumOff val="25000"/>
                  </a:schemeClr>
                </a:solidFill>
              </a:rPr>
              <a:t>© 2016 Pearson Education, Inc., Hoboken, NJ. All rights reserved.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Graphic 7" descr="Programmer">
            <a:extLst>
              <a:ext uri="{FF2B5EF4-FFF2-40B4-BE49-F238E27FC236}">
                <a16:creationId xmlns:a16="http://schemas.microsoft.com/office/drawing/2014/main" id="{0D55249F-F599-0B8C-1390-8E53BF728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78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259B9-AF35-76D1-2B0C-8F474E9A8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Different Types of Computers?</a:t>
            </a:r>
            <a:endParaRPr lang="en-PK">
              <a:solidFill>
                <a:srgbClr val="FFFFFF"/>
              </a:solidFill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58C4A-0A7F-6386-C958-49D1B176E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Super Computer</a:t>
            </a:r>
          </a:p>
          <a:p>
            <a:r>
              <a:rPr lang="en-US" dirty="0"/>
              <a:t>Mainframe Computer</a:t>
            </a:r>
          </a:p>
          <a:p>
            <a:r>
              <a:rPr lang="en-US" dirty="0"/>
              <a:t>Server Computer</a:t>
            </a:r>
          </a:p>
          <a:p>
            <a:r>
              <a:rPr lang="en-US" dirty="0"/>
              <a:t>Mini Computer</a:t>
            </a:r>
          </a:p>
          <a:p>
            <a:r>
              <a:rPr lang="en-US" dirty="0"/>
              <a:t>Micro Computer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AA1568-9862-DE22-7EAF-738F6A0BD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9383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667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0A2229-9344-92AC-9AF7-F2B78D6D4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300" b="1" dirty="0"/>
              <a:t>Von Neumann Architecture (Implemented Early)</a:t>
            </a:r>
            <a:endParaRPr lang="en-PK" sz="4300" dirty="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1865313"/>
            <a:ext cx="7818120" cy="18288"/>
          </a:xfrm>
          <a:custGeom>
            <a:avLst/>
            <a:gdLst>
              <a:gd name="connsiteX0" fmla="*/ 0 w 7818120"/>
              <a:gd name="connsiteY0" fmla="*/ 0 h 18288"/>
              <a:gd name="connsiteX1" fmla="*/ 416966 w 7818120"/>
              <a:gd name="connsiteY1" fmla="*/ 0 h 18288"/>
              <a:gd name="connsiteX2" fmla="*/ 1146658 w 7818120"/>
              <a:gd name="connsiteY2" fmla="*/ 0 h 18288"/>
              <a:gd name="connsiteX3" fmla="*/ 1563624 w 7818120"/>
              <a:gd name="connsiteY3" fmla="*/ 0 h 18288"/>
              <a:gd name="connsiteX4" fmla="*/ 2136953 w 7818120"/>
              <a:gd name="connsiteY4" fmla="*/ 0 h 18288"/>
              <a:gd name="connsiteX5" fmla="*/ 2944825 w 7818120"/>
              <a:gd name="connsiteY5" fmla="*/ 0 h 18288"/>
              <a:gd name="connsiteX6" fmla="*/ 3596335 w 7818120"/>
              <a:gd name="connsiteY6" fmla="*/ 0 h 18288"/>
              <a:gd name="connsiteX7" fmla="*/ 4326026 w 7818120"/>
              <a:gd name="connsiteY7" fmla="*/ 0 h 18288"/>
              <a:gd name="connsiteX8" fmla="*/ 4899355 w 7818120"/>
              <a:gd name="connsiteY8" fmla="*/ 0 h 18288"/>
              <a:gd name="connsiteX9" fmla="*/ 5550865 w 7818120"/>
              <a:gd name="connsiteY9" fmla="*/ 0 h 18288"/>
              <a:gd name="connsiteX10" fmla="*/ 6358738 w 7818120"/>
              <a:gd name="connsiteY10" fmla="*/ 0 h 18288"/>
              <a:gd name="connsiteX11" fmla="*/ 6853885 w 7818120"/>
              <a:gd name="connsiteY11" fmla="*/ 0 h 18288"/>
              <a:gd name="connsiteX12" fmla="*/ 7818120 w 7818120"/>
              <a:gd name="connsiteY12" fmla="*/ 0 h 18288"/>
              <a:gd name="connsiteX13" fmla="*/ 7818120 w 7818120"/>
              <a:gd name="connsiteY13" fmla="*/ 18288 h 18288"/>
              <a:gd name="connsiteX14" fmla="*/ 7244791 w 7818120"/>
              <a:gd name="connsiteY14" fmla="*/ 18288 h 18288"/>
              <a:gd name="connsiteX15" fmla="*/ 6827825 w 7818120"/>
              <a:gd name="connsiteY15" fmla="*/ 18288 h 18288"/>
              <a:gd name="connsiteX16" fmla="*/ 6176315 w 7818120"/>
              <a:gd name="connsiteY16" fmla="*/ 18288 h 18288"/>
              <a:gd name="connsiteX17" fmla="*/ 5681167 w 7818120"/>
              <a:gd name="connsiteY17" fmla="*/ 18288 h 18288"/>
              <a:gd name="connsiteX18" fmla="*/ 5029657 w 7818120"/>
              <a:gd name="connsiteY18" fmla="*/ 18288 h 18288"/>
              <a:gd name="connsiteX19" fmla="*/ 4378147 w 7818120"/>
              <a:gd name="connsiteY19" fmla="*/ 18288 h 18288"/>
              <a:gd name="connsiteX20" fmla="*/ 3726637 w 7818120"/>
              <a:gd name="connsiteY20" fmla="*/ 18288 h 18288"/>
              <a:gd name="connsiteX21" fmla="*/ 3075127 w 7818120"/>
              <a:gd name="connsiteY21" fmla="*/ 18288 h 18288"/>
              <a:gd name="connsiteX22" fmla="*/ 2501798 w 7818120"/>
              <a:gd name="connsiteY22" fmla="*/ 18288 h 18288"/>
              <a:gd name="connsiteX23" fmla="*/ 1772107 w 7818120"/>
              <a:gd name="connsiteY23" fmla="*/ 18288 h 18288"/>
              <a:gd name="connsiteX24" fmla="*/ 1120597 w 7818120"/>
              <a:gd name="connsiteY24" fmla="*/ 18288 h 18288"/>
              <a:gd name="connsiteX25" fmla="*/ 0 w 7818120"/>
              <a:gd name="connsiteY25" fmla="*/ 18288 h 18288"/>
              <a:gd name="connsiteX26" fmla="*/ 0 w 7818120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818120" h="18288" fill="none" extrusionOk="0">
                <a:moveTo>
                  <a:pt x="0" y="0"/>
                </a:moveTo>
                <a:cubicBezTo>
                  <a:pt x="121520" y="-12182"/>
                  <a:pt x="211324" y="18247"/>
                  <a:pt x="416966" y="0"/>
                </a:cubicBezTo>
                <a:cubicBezTo>
                  <a:pt x="622608" y="-18247"/>
                  <a:pt x="891241" y="-13744"/>
                  <a:pt x="1146658" y="0"/>
                </a:cubicBezTo>
                <a:cubicBezTo>
                  <a:pt x="1402075" y="13744"/>
                  <a:pt x="1378880" y="-8543"/>
                  <a:pt x="1563624" y="0"/>
                </a:cubicBezTo>
                <a:cubicBezTo>
                  <a:pt x="1748368" y="8543"/>
                  <a:pt x="1972300" y="7443"/>
                  <a:pt x="2136953" y="0"/>
                </a:cubicBezTo>
                <a:cubicBezTo>
                  <a:pt x="2301606" y="-7443"/>
                  <a:pt x="2679634" y="12382"/>
                  <a:pt x="2944825" y="0"/>
                </a:cubicBezTo>
                <a:cubicBezTo>
                  <a:pt x="3210016" y="-12382"/>
                  <a:pt x="3409232" y="17967"/>
                  <a:pt x="3596335" y="0"/>
                </a:cubicBezTo>
                <a:cubicBezTo>
                  <a:pt x="3783438" y="-17967"/>
                  <a:pt x="4002523" y="-28578"/>
                  <a:pt x="4326026" y="0"/>
                </a:cubicBezTo>
                <a:cubicBezTo>
                  <a:pt x="4649529" y="28578"/>
                  <a:pt x="4777384" y="-3624"/>
                  <a:pt x="4899355" y="0"/>
                </a:cubicBezTo>
                <a:cubicBezTo>
                  <a:pt x="5021326" y="3624"/>
                  <a:pt x="5317653" y="1281"/>
                  <a:pt x="5550865" y="0"/>
                </a:cubicBezTo>
                <a:cubicBezTo>
                  <a:pt x="5784077" y="-1281"/>
                  <a:pt x="6142956" y="-39637"/>
                  <a:pt x="6358738" y="0"/>
                </a:cubicBezTo>
                <a:cubicBezTo>
                  <a:pt x="6574520" y="39637"/>
                  <a:pt x="6724785" y="-4460"/>
                  <a:pt x="6853885" y="0"/>
                </a:cubicBezTo>
                <a:cubicBezTo>
                  <a:pt x="6982985" y="4460"/>
                  <a:pt x="7403044" y="-1955"/>
                  <a:pt x="7818120" y="0"/>
                </a:cubicBezTo>
                <a:cubicBezTo>
                  <a:pt x="7817988" y="7702"/>
                  <a:pt x="7817908" y="13511"/>
                  <a:pt x="7818120" y="18288"/>
                </a:cubicBezTo>
                <a:cubicBezTo>
                  <a:pt x="7698847" y="-3267"/>
                  <a:pt x="7390924" y="22979"/>
                  <a:pt x="7244791" y="18288"/>
                </a:cubicBezTo>
                <a:cubicBezTo>
                  <a:pt x="7098658" y="13597"/>
                  <a:pt x="6952735" y="29357"/>
                  <a:pt x="6827825" y="18288"/>
                </a:cubicBezTo>
                <a:cubicBezTo>
                  <a:pt x="6702915" y="7219"/>
                  <a:pt x="6338661" y="34530"/>
                  <a:pt x="6176315" y="18288"/>
                </a:cubicBezTo>
                <a:cubicBezTo>
                  <a:pt x="6013969" y="2047"/>
                  <a:pt x="5850602" y="6362"/>
                  <a:pt x="5681167" y="18288"/>
                </a:cubicBezTo>
                <a:cubicBezTo>
                  <a:pt x="5511732" y="30214"/>
                  <a:pt x="5312143" y="419"/>
                  <a:pt x="5029657" y="18288"/>
                </a:cubicBezTo>
                <a:cubicBezTo>
                  <a:pt x="4747171" y="36158"/>
                  <a:pt x="4655062" y="30740"/>
                  <a:pt x="4378147" y="18288"/>
                </a:cubicBezTo>
                <a:cubicBezTo>
                  <a:pt x="4101232" y="5837"/>
                  <a:pt x="4037646" y="44706"/>
                  <a:pt x="3726637" y="18288"/>
                </a:cubicBezTo>
                <a:cubicBezTo>
                  <a:pt x="3415628" y="-8130"/>
                  <a:pt x="3321756" y="45507"/>
                  <a:pt x="3075127" y="18288"/>
                </a:cubicBezTo>
                <a:cubicBezTo>
                  <a:pt x="2828498" y="-8931"/>
                  <a:pt x="2684733" y="14853"/>
                  <a:pt x="2501798" y="18288"/>
                </a:cubicBezTo>
                <a:cubicBezTo>
                  <a:pt x="2318863" y="21723"/>
                  <a:pt x="2121844" y="-13013"/>
                  <a:pt x="1772107" y="18288"/>
                </a:cubicBezTo>
                <a:cubicBezTo>
                  <a:pt x="1422370" y="49589"/>
                  <a:pt x="1431548" y="31666"/>
                  <a:pt x="1120597" y="18288"/>
                </a:cubicBezTo>
                <a:cubicBezTo>
                  <a:pt x="809646" y="4911"/>
                  <a:pt x="246393" y="5624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7818120" h="18288" stroke="0" extrusionOk="0">
                <a:moveTo>
                  <a:pt x="0" y="0"/>
                </a:moveTo>
                <a:cubicBezTo>
                  <a:pt x="177487" y="-4302"/>
                  <a:pt x="287499" y="4997"/>
                  <a:pt x="573329" y="0"/>
                </a:cubicBezTo>
                <a:cubicBezTo>
                  <a:pt x="859159" y="-4997"/>
                  <a:pt x="821965" y="-336"/>
                  <a:pt x="990295" y="0"/>
                </a:cubicBezTo>
                <a:cubicBezTo>
                  <a:pt x="1158625" y="336"/>
                  <a:pt x="1587918" y="-4681"/>
                  <a:pt x="1798168" y="0"/>
                </a:cubicBezTo>
                <a:cubicBezTo>
                  <a:pt x="2008418" y="4681"/>
                  <a:pt x="2088841" y="-2754"/>
                  <a:pt x="2371496" y="0"/>
                </a:cubicBezTo>
                <a:cubicBezTo>
                  <a:pt x="2654151" y="2754"/>
                  <a:pt x="2701462" y="-24976"/>
                  <a:pt x="2944825" y="0"/>
                </a:cubicBezTo>
                <a:cubicBezTo>
                  <a:pt x="3188188" y="24976"/>
                  <a:pt x="3511636" y="25407"/>
                  <a:pt x="3752698" y="0"/>
                </a:cubicBezTo>
                <a:cubicBezTo>
                  <a:pt x="3993760" y="-25407"/>
                  <a:pt x="4107153" y="6432"/>
                  <a:pt x="4247845" y="0"/>
                </a:cubicBezTo>
                <a:cubicBezTo>
                  <a:pt x="4388537" y="-6432"/>
                  <a:pt x="4835598" y="-5108"/>
                  <a:pt x="5055718" y="0"/>
                </a:cubicBezTo>
                <a:cubicBezTo>
                  <a:pt x="5275838" y="5108"/>
                  <a:pt x="5461006" y="-24536"/>
                  <a:pt x="5863590" y="0"/>
                </a:cubicBezTo>
                <a:cubicBezTo>
                  <a:pt x="6266174" y="24536"/>
                  <a:pt x="6355549" y="-19657"/>
                  <a:pt x="6515100" y="0"/>
                </a:cubicBezTo>
                <a:cubicBezTo>
                  <a:pt x="6674651" y="19657"/>
                  <a:pt x="7275423" y="-57462"/>
                  <a:pt x="7818120" y="0"/>
                </a:cubicBezTo>
                <a:cubicBezTo>
                  <a:pt x="7818132" y="8833"/>
                  <a:pt x="7818660" y="9830"/>
                  <a:pt x="7818120" y="18288"/>
                </a:cubicBezTo>
                <a:cubicBezTo>
                  <a:pt x="7610240" y="4606"/>
                  <a:pt x="7521789" y="7721"/>
                  <a:pt x="7401154" y="18288"/>
                </a:cubicBezTo>
                <a:cubicBezTo>
                  <a:pt x="7280519" y="28855"/>
                  <a:pt x="6930719" y="4225"/>
                  <a:pt x="6593281" y="18288"/>
                </a:cubicBezTo>
                <a:cubicBezTo>
                  <a:pt x="6255843" y="32351"/>
                  <a:pt x="6286682" y="1162"/>
                  <a:pt x="6098134" y="18288"/>
                </a:cubicBezTo>
                <a:cubicBezTo>
                  <a:pt x="5909586" y="35414"/>
                  <a:pt x="5602789" y="48596"/>
                  <a:pt x="5446624" y="18288"/>
                </a:cubicBezTo>
                <a:cubicBezTo>
                  <a:pt x="5290459" y="-12020"/>
                  <a:pt x="4917039" y="21960"/>
                  <a:pt x="4638751" y="18288"/>
                </a:cubicBezTo>
                <a:cubicBezTo>
                  <a:pt x="4360463" y="14616"/>
                  <a:pt x="4304690" y="5450"/>
                  <a:pt x="3987241" y="18288"/>
                </a:cubicBezTo>
                <a:cubicBezTo>
                  <a:pt x="3669792" y="31127"/>
                  <a:pt x="3758742" y="32551"/>
                  <a:pt x="3570275" y="18288"/>
                </a:cubicBezTo>
                <a:cubicBezTo>
                  <a:pt x="3381808" y="4025"/>
                  <a:pt x="3267153" y="36200"/>
                  <a:pt x="3075127" y="18288"/>
                </a:cubicBezTo>
                <a:cubicBezTo>
                  <a:pt x="2883101" y="376"/>
                  <a:pt x="2665825" y="10973"/>
                  <a:pt x="2267255" y="18288"/>
                </a:cubicBezTo>
                <a:cubicBezTo>
                  <a:pt x="1868685" y="25603"/>
                  <a:pt x="1884698" y="28410"/>
                  <a:pt x="1615745" y="18288"/>
                </a:cubicBezTo>
                <a:cubicBezTo>
                  <a:pt x="1346792" y="8167"/>
                  <a:pt x="1320952" y="10430"/>
                  <a:pt x="1120597" y="18288"/>
                </a:cubicBezTo>
                <a:cubicBezTo>
                  <a:pt x="920242" y="26146"/>
                  <a:pt x="556507" y="50790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2071C-F435-1C21-C8BF-1AD54E5BF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2016 Pearson Education, Inc., Hoboken, NJ. All rights reserved.</a:t>
            </a:r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716FB824-3E11-1465-20BC-FEA6AAEF40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8601714"/>
              </p:ext>
            </p:extLst>
          </p:nvPr>
        </p:nvGraphicFramePr>
        <p:xfrm>
          <a:off x="628650" y="2228087"/>
          <a:ext cx="78867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619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IBM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/>
          <a:p>
            <a:pPr marL="171450" indent="-17145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1900"/>
              <a:t>Was the major manufacturer of punched-card processing equipment</a:t>
            </a:r>
          </a:p>
          <a:p>
            <a:pPr marL="171450" indent="-17145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1900"/>
              <a:t>Delivered its first electronic stored-program computer (701) in 1953</a:t>
            </a:r>
          </a:p>
          <a:p>
            <a:pPr marL="514350" lvl="1" indent="-17145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1900"/>
              <a:t>Intended primarily for scientific applications</a:t>
            </a:r>
          </a:p>
          <a:p>
            <a:pPr marL="171450" lvl="1" indent="-171450">
              <a:spcBef>
                <a:spcPts val="1500"/>
              </a:spcBef>
              <a:buClr>
                <a:schemeClr val="bg1"/>
              </a:buClr>
              <a:buFont typeface="Wingdings" pitchFamily="2" charset="2"/>
              <a:buChar char="n"/>
            </a:pPr>
            <a:r>
              <a:rPr lang="en-US" sz="1900"/>
              <a:t>Introduced 702 product in 1955</a:t>
            </a:r>
          </a:p>
          <a:p>
            <a:pPr marL="514350" lvl="1" indent="-17145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1900"/>
              <a:t>Hardware features made it suitable to business applications</a:t>
            </a:r>
          </a:p>
          <a:p>
            <a:pPr marL="171450" lvl="1" indent="-171450">
              <a:spcBef>
                <a:spcPts val="1500"/>
              </a:spcBef>
              <a:buClr>
                <a:schemeClr val="bg1"/>
              </a:buClr>
              <a:buFont typeface="Wingdings" pitchFamily="2" charset="2"/>
              <a:buChar char="n"/>
            </a:pPr>
            <a:r>
              <a:rPr lang="en-US" sz="1900"/>
              <a:t>Series of 700/7000 computers established IBM as the overwhelmingly dominant computer manufacturer</a:t>
            </a:r>
          </a:p>
          <a:p>
            <a:pPr marL="514350" lvl="1" indent="-171450">
              <a:buClr>
                <a:schemeClr val="bg1"/>
              </a:buClr>
              <a:buFont typeface="Wingdings" pitchFamily="2" charset="2"/>
              <a:buChar char="n"/>
            </a:pPr>
            <a:endParaRPr lang="en-US" sz="1900"/>
          </a:p>
        </p:txBody>
      </p:sp>
      <p:pic>
        <p:nvPicPr>
          <p:cNvPr id="26" name="Picture Placeholder 25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r="2" b="20223"/>
          <a:stretch>
            <a:fillRect/>
          </a:stretch>
        </p:blipFill>
        <p:spPr>
          <a:xfrm>
            <a:off x="4629150" y="1825625"/>
            <a:ext cx="3886200" cy="4351338"/>
          </a:xfrm>
          <a:noFill/>
          <a:effectLst>
            <a:softEdge rad="76200"/>
          </a:effectLst>
          <a:scene3d>
            <a:camera prst="orthographicFront">
              <a:rot lat="0" lon="11099999" rev="0"/>
            </a:camera>
            <a:lightRig rig="threePt" dir="t"/>
          </a:scene3d>
        </p:spPr>
      </p:pic>
      <p:sp>
        <p:nvSpPr>
          <p:cNvPr id="45064" name="Footer Placeholder 4">
            <a:extLst>
              <a:ext uri="{FF2B5EF4-FFF2-40B4-BE49-F238E27FC236}">
                <a16:creationId xmlns:a16="http://schemas.microsoft.com/office/drawing/2014/main" id="{DA26096E-0A71-2408-623D-7D661F4A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© 2016 Pearson Education, Inc., Hoboken, NJ. All rights reserved.</a:t>
            </a:r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8AF02B71-8991-4516-A01E-F1A9ACD28BDC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05228"/>
      </p:ext>
    </p:extLst>
  </p:cSld>
  <p:clrMapOvr>
    <a:masterClrMapping/>
  </p:clrMapOvr>
  <p:transition spd="med">
    <p:pull dir="l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860E2-DDDD-377F-145A-F9238BCE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000" b="1"/>
              <a:t>Second Generation (1950s–1960s) – Transistors</a:t>
            </a:r>
            <a:endParaRPr lang="en-PK" sz="300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CF2CF1A-E9E5-D819-0FD1-136D79A315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52321" y="2227943"/>
            <a:ext cx="5033221" cy="37882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Hardware: </a:t>
            </a: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Transistors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replaced vacuum tubes → smaller, faster, more reliable.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Memory: Magnetic cores.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Programming: </a:t>
            </a: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Assembly language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introduced, plus early </a:t>
            </a: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high-level languages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(FORTRAN, COBOL).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Example machines: </a:t>
            </a: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IBM 7090, PDP-1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Architecture: More emphasis on </a:t>
            </a: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instruction sets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and control units.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549DC-044C-E46D-F620-516624BF8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916" y="6423463"/>
            <a:ext cx="3670627" cy="273844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920">
                <a:solidFill>
                  <a:schemeClr val="tx1">
                    <a:lumMod val="75000"/>
                    <a:lumOff val="25000"/>
                  </a:schemeClr>
                </a:solidFill>
              </a:rPr>
              <a:t>© 2016 Pearson Education, Inc., Hoboken, NJ. All rights reserved.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58607C00-D1AC-7868-B957-3713F689F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45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479160" y="457201"/>
            <a:ext cx="818223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  Members of the </a:t>
            </a:r>
            <a:br>
              <a:rPr lang="en-US" sz="5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5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IBM 700/7000 Series</a:t>
            </a:r>
            <a:endParaRPr lang="en-US" sz="5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776" y="2343912"/>
            <a:ext cx="3429000" cy="18288"/>
          </a:xfrm>
          <a:custGeom>
            <a:avLst/>
            <a:gdLst>
              <a:gd name="connsiteX0" fmla="*/ 0 w 3429000"/>
              <a:gd name="connsiteY0" fmla="*/ 0 h 18288"/>
              <a:gd name="connsiteX1" fmla="*/ 685800 w 3429000"/>
              <a:gd name="connsiteY1" fmla="*/ 0 h 18288"/>
              <a:gd name="connsiteX2" fmla="*/ 1371600 w 3429000"/>
              <a:gd name="connsiteY2" fmla="*/ 0 h 18288"/>
              <a:gd name="connsiteX3" fmla="*/ 2057400 w 3429000"/>
              <a:gd name="connsiteY3" fmla="*/ 0 h 18288"/>
              <a:gd name="connsiteX4" fmla="*/ 267462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811780 w 3429000"/>
              <a:gd name="connsiteY7" fmla="*/ 18288 h 18288"/>
              <a:gd name="connsiteX8" fmla="*/ 2228850 w 3429000"/>
              <a:gd name="connsiteY8" fmla="*/ 18288 h 18288"/>
              <a:gd name="connsiteX9" fmla="*/ 1543050 w 3429000"/>
              <a:gd name="connsiteY9" fmla="*/ 18288 h 18288"/>
              <a:gd name="connsiteX10" fmla="*/ 92583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8288" fill="none" extrusionOk="0">
                <a:moveTo>
                  <a:pt x="0" y="0"/>
                </a:moveTo>
                <a:cubicBezTo>
                  <a:pt x="219865" y="20479"/>
                  <a:pt x="493281" y="26186"/>
                  <a:pt x="685800" y="0"/>
                </a:cubicBezTo>
                <a:cubicBezTo>
                  <a:pt x="878319" y="-26186"/>
                  <a:pt x="1121382" y="-11869"/>
                  <a:pt x="1371600" y="0"/>
                </a:cubicBezTo>
                <a:cubicBezTo>
                  <a:pt x="1621818" y="11869"/>
                  <a:pt x="1878793" y="32281"/>
                  <a:pt x="2057400" y="0"/>
                </a:cubicBezTo>
                <a:cubicBezTo>
                  <a:pt x="2236007" y="-32281"/>
                  <a:pt x="2433797" y="-18251"/>
                  <a:pt x="2674620" y="0"/>
                </a:cubicBezTo>
                <a:cubicBezTo>
                  <a:pt x="2915443" y="18251"/>
                  <a:pt x="3205923" y="-1443"/>
                  <a:pt x="3429000" y="0"/>
                </a:cubicBezTo>
                <a:cubicBezTo>
                  <a:pt x="3429442" y="4516"/>
                  <a:pt x="3428173" y="12266"/>
                  <a:pt x="3429000" y="18288"/>
                </a:cubicBezTo>
                <a:cubicBezTo>
                  <a:pt x="3221081" y="48608"/>
                  <a:pt x="3088001" y="8066"/>
                  <a:pt x="2811780" y="18288"/>
                </a:cubicBezTo>
                <a:cubicBezTo>
                  <a:pt x="2535559" y="28510"/>
                  <a:pt x="2481355" y="24898"/>
                  <a:pt x="2228850" y="18288"/>
                </a:cubicBezTo>
                <a:cubicBezTo>
                  <a:pt x="1976345" y="11679"/>
                  <a:pt x="1807520" y="48356"/>
                  <a:pt x="1543050" y="18288"/>
                </a:cubicBezTo>
                <a:cubicBezTo>
                  <a:pt x="1278580" y="-11780"/>
                  <a:pt x="1181944" y="5123"/>
                  <a:pt x="925830" y="18288"/>
                </a:cubicBezTo>
                <a:cubicBezTo>
                  <a:pt x="669716" y="31453"/>
                  <a:pt x="410304" y="34815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429000" h="18288" stroke="0" extrusionOk="0">
                <a:moveTo>
                  <a:pt x="0" y="0"/>
                </a:moveTo>
                <a:cubicBezTo>
                  <a:pt x="174095" y="-12874"/>
                  <a:pt x="443087" y="-14090"/>
                  <a:pt x="617220" y="0"/>
                </a:cubicBezTo>
                <a:cubicBezTo>
                  <a:pt x="791353" y="14090"/>
                  <a:pt x="1072677" y="8451"/>
                  <a:pt x="1200150" y="0"/>
                </a:cubicBezTo>
                <a:cubicBezTo>
                  <a:pt x="1327623" y="-8451"/>
                  <a:pt x="1526638" y="19866"/>
                  <a:pt x="1817370" y="0"/>
                </a:cubicBezTo>
                <a:cubicBezTo>
                  <a:pt x="2108102" y="-19866"/>
                  <a:pt x="2221289" y="26161"/>
                  <a:pt x="2503170" y="0"/>
                </a:cubicBezTo>
                <a:cubicBezTo>
                  <a:pt x="2785051" y="-26161"/>
                  <a:pt x="3022134" y="39178"/>
                  <a:pt x="3429000" y="0"/>
                </a:cubicBezTo>
                <a:cubicBezTo>
                  <a:pt x="3429577" y="4624"/>
                  <a:pt x="3429819" y="11191"/>
                  <a:pt x="3429000" y="18288"/>
                </a:cubicBezTo>
                <a:cubicBezTo>
                  <a:pt x="3103464" y="593"/>
                  <a:pt x="2887909" y="22940"/>
                  <a:pt x="2743200" y="18288"/>
                </a:cubicBezTo>
                <a:cubicBezTo>
                  <a:pt x="2598491" y="13636"/>
                  <a:pt x="2362615" y="10656"/>
                  <a:pt x="1988820" y="18288"/>
                </a:cubicBezTo>
                <a:cubicBezTo>
                  <a:pt x="1615025" y="25920"/>
                  <a:pt x="1580494" y="3693"/>
                  <a:pt x="1405890" y="18288"/>
                </a:cubicBezTo>
                <a:cubicBezTo>
                  <a:pt x="1231286" y="32884"/>
                  <a:pt x="885259" y="-16285"/>
                  <a:pt x="651510" y="18288"/>
                </a:cubicBezTo>
                <a:cubicBezTo>
                  <a:pt x="417761" y="52861"/>
                  <a:pt x="138362" y="-13856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" y="3257287"/>
            <a:ext cx="8661654" cy="2836689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</a:pPr>
            <a:fld id="{8AF02B71-8991-4516-A01E-F1A9ACD28BDC}" type="slidenum">
              <a:rPr lang="en-US" sz="1200" smtClean="0">
                <a:latin typeface="+mn-lt"/>
              </a:rPr>
              <a:pPr eaLnBrk="1" hangingPunct="1">
                <a:spcAft>
                  <a:spcPts val="600"/>
                </a:spcAft>
              </a:pPr>
              <a:t>43</a:t>
            </a:fld>
            <a:endParaRPr lang="en-US" sz="120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23505" y="19094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20954648"/>
      </p:ext>
    </p:extLst>
  </p:cSld>
  <p:clrMapOvr>
    <a:masterClrMapping/>
  </p:clrMapOvr>
  <p:transition spd="med">
    <p:pull dir="r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3A0568-A27C-A66D-39B0-8E31E1F8F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Important Terms</a:t>
            </a:r>
            <a:endParaRPr lang="en-PK">
              <a:solidFill>
                <a:srgbClr val="FFFFFF"/>
              </a:solidFill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71C2F03-DA8F-3152-511B-612A58F0E6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35481" y="591344"/>
            <a:ext cx="5179868" cy="55856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900" b="1" i="0" u="none" strike="noStrike" cap="none" normalizeH="0" baseline="0">
                <a:ln>
                  <a:noFill/>
                </a:ln>
                <a:effectLst/>
                <a:latin typeface="Google Sans Text"/>
              </a:rPr>
              <a:t>Cycle Time (µs)</a:t>
            </a: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Google Sans Text"/>
              </a:rPr>
              <a:t>: The time, in microseconds, it takes to complete one basic machine operation.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900" b="1" i="0" u="none" strike="noStrike" cap="none" normalizeH="0" baseline="0">
                <a:ln>
                  <a:noFill/>
                </a:ln>
                <a:effectLst/>
                <a:latin typeface="Google Sans Text"/>
              </a:rPr>
              <a:t>Memory Size (K)</a:t>
            </a: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Google Sans Text"/>
              </a:rPr>
              <a:t>: The total capacity of the main memory, in thousands of units.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900" b="1" i="0" u="none" strike="noStrike" cap="none" normalizeH="0" baseline="0">
                <a:ln>
                  <a:noFill/>
                </a:ln>
                <a:effectLst/>
                <a:latin typeface="Google Sans Text"/>
              </a:rPr>
              <a:t>Number of Opcodes</a:t>
            </a: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Google Sans Text"/>
              </a:rPr>
              <a:t>: The count of unique instructions the CPU can execute.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900" b="1" i="0" u="none" strike="noStrike" cap="none" normalizeH="0" baseline="0">
                <a:ln>
                  <a:noFill/>
                </a:ln>
                <a:effectLst/>
                <a:latin typeface="Google Sans Text"/>
              </a:rPr>
              <a:t>Number of Index Registers</a:t>
            </a: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Google Sans Text"/>
              </a:rPr>
              <a:t>: The number of specialized registers used for address modification.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900" b="1" i="0" u="none" strike="noStrike" cap="none" normalizeH="0" baseline="0">
                <a:ln>
                  <a:noFill/>
                </a:ln>
                <a:effectLst/>
                <a:latin typeface="Google Sans Text"/>
              </a:rPr>
              <a:t>Hardwired Floating-Point</a:t>
            </a: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Google Sans Text"/>
              </a:rPr>
              <a:t>: A dedicated hardware unit for performing floating-point arithmetic.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900" b="1" i="0" u="none" strike="noStrike" cap="none" normalizeH="0" baseline="0">
                <a:ln>
                  <a:noFill/>
                </a:ln>
                <a:effectLst/>
                <a:latin typeface="Google Sans Text"/>
              </a:rPr>
              <a:t>I/O Overlap (Channels)</a:t>
            </a: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Google Sans Text"/>
              </a:rPr>
              <a:t>: The ability to perform input/output operations simultaneously with CPU processing.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900" b="1" i="0" u="none" strike="noStrike" cap="none" normalizeH="0" baseline="0">
                <a:ln>
                  <a:noFill/>
                </a:ln>
                <a:effectLst/>
                <a:latin typeface="Google Sans Text"/>
              </a:rPr>
              <a:t>Instruction Fetch Overlap</a:t>
            </a: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Google Sans Text"/>
              </a:rPr>
              <a:t>: The capability to retrieve the next instruction while the current one is still executing.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900" b="1" i="0" u="none" strike="noStrike" cap="none" normalizeH="0" baseline="0">
                <a:ln>
                  <a:noFill/>
                </a:ln>
                <a:effectLst/>
                <a:latin typeface="Google Sans Text"/>
              </a:rPr>
              <a:t>Speed (relative to 701)</a:t>
            </a: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Google Sans Text"/>
              </a:rPr>
              <a:t>: A measure of the model's processing speed compared to the original 701 model.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PK" altLang="en-PK" sz="19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A6043-A9C2-DCA7-7F6F-EFAE54B33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9383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70325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96F0E5-CEDC-DE31-EA26-E8095CDA0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7F8CF7-68B5-56A5-80A9-68C49A7C4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700"/>
              <a:t>IBM-7094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3251AB-0DBD-D38B-6965-EB9D6AE12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r>
              <a:rPr lang="en-US" sz="1900" dirty="0"/>
              <a:t>Includes an Instruction Backup Register, used to buffer the next instruction. </a:t>
            </a:r>
          </a:p>
          <a:p>
            <a:r>
              <a:rPr lang="en-US" sz="1900" dirty="0"/>
              <a:t>The control unit fetches two adjacent words from memory for an instruction fetch.</a:t>
            </a:r>
          </a:p>
          <a:p>
            <a:r>
              <a:rPr lang="en-US" sz="1900" dirty="0"/>
              <a:t>A data channel is an independent I/O module with its own processor and instruction set. </a:t>
            </a:r>
          </a:p>
          <a:p>
            <a:pPr lvl="1"/>
            <a:r>
              <a:rPr lang="en-US" sz="1900" dirty="0"/>
              <a:t> CPU does not execute detailed I/O instructions. </a:t>
            </a:r>
          </a:p>
          <a:p>
            <a:pPr lvl="1"/>
            <a:r>
              <a:rPr lang="en-US" sz="1900" dirty="0"/>
              <a:t>The CPU initiates an I/O transfer by sending a control signal to the data channel, instructing it to execute a sequence of instructions in memory. </a:t>
            </a:r>
          </a:p>
          <a:p>
            <a:r>
              <a:rPr lang="en-US" sz="1900" dirty="0"/>
              <a:t>The multiplexor schedules access to the memory from the CPU and data channels, allowing these devices to act independently.</a:t>
            </a:r>
            <a:endParaRPr lang="en-US" sz="1900" dirty="0">
              <a:latin typeface="Times New Roman" pitchFamily="-110" charset="0"/>
            </a:endParaRPr>
          </a:p>
          <a:p>
            <a:endParaRPr lang="en-US" sz="1900" dirty="0"/>
          </a:p>
          <a:p>
            <a:endParaRPr lang="en-US" sz="19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47A3DB-B5CA-6016-4A12-FB5220AA7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16003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1" b="13416"/>
          <a:stretch/>
        </p:blipFill>
        <p:spPr>
          <a:xfrm>
            <a:off x="683568" y="-243408"/>
            <a:ext cx="7699667" cy="689258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3B085-21FC-1FD5-E295-779DAEE4D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000" b="1"/>
              <a:t>Third Generation (1960s–1970s) – Integrated Circuits (ICs)</a:t>
            </a:r>
            <a:endParaRPr lang="en-PK" sz="300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FC336CF-61D7-5E58-4141-EF0F793250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52321" y="2227943"/>
            <a:ext cx="5033221" cy="37882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Hardware: </a:t>
            </a: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Integrated Circuits (ICs)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replaced individual transistors.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OS: Multiprogramming &amp; time-sharing introduced.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Programming: More high-level languages (C, BASIC).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Example machines: </a:t>
            </a: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IBM System/360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PDP-8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DEC VAX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Architecture: </a:t>
            </a: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CISC (Complex Instruction Set Computers)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become standard.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CAF68-9010-1837-D5F4-85984B471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916" y="6423463"/>
            <a:ext cx="3670627" cy="273844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920">
                <a:solidFill>
                  <a:schemeClr val="tx1">
                    <a:lumMod val="75000"/>
                    <a:lumOff val="25000"/>
                  </a:schemeClr>
                </a:solidFill>
              </a:rPr>
              <a:t>© 2016 Pearson Education, Inc., Hoboken, NJ. All rights reserved.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Graphic 8" descr="Processor">
            <a:extLst>
              <a:ext uri="{FF2B5EF4-FFF2-40B4-BE49-F238E27FC236}">
                <a16:creationId xmlns:a16="http://schemas.microsoft.com/office/drawing/2014/main" id="{194E11F2-6AC4-9076-504C-AC727E2E6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917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E854FD-727C-DE2C-FA34-D9B497195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9B0376AF-0E96-C406-AEC7-A666BAC7C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687480"/>
            <a:ext cx="7009923" cy="994172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/>
            <a:r>
              <a:rPr lang="en-US" sz="44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Integrated Circuits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55CF550-3A21-33A6-1C72-9B7BDEC1332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07917" y="1772817"/>
            <a:ext cx="5577626" cy="42433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/>
            <a:r>
              <a:rPr lang="en-US" sz="2400" dirty="0"/>
              <a:t>Data storage – provided by memory cells</a:t>
            </a:r>
          </a:p>
          <a:p>
            <a:pPr indent="-228600" defTabSz="914400"/>
            <a:r>
              <a:rPr lang="en-US" sz="2400" dirty="0"/>
              <a:t>Data processing – provided by gates</a:t>
            </a:r>
          </a:p>
          <a:p>
            <a:pPr indent="-228600" defTabSz="914400"/>
            <a:r>
              <a:rPr lang="en-US" sz="2400" dirty="0"/>
              <a:t>Data movement – the paths among components are used to move data from memory to memory and from memory through gates to memory</a:t>
            </a:r>
          </a:p>
          <a:p>
            <a:pPr indent="-228600" defTabSz="914400"/>
            <a:r>
              <a:rPr lang="en-US" sz="2400" dirty="0"/>
              <a:t>Control – the paths among components can carry control signals</a:t>
            </a:r>
          </a:p>
          <a:p>
            <a:pPr indent="-228600" defTabSz="914400"/>
            <a:r>
              <a:rPr lang="en-GB" sz="2400" dirty="0"/>
              <a:t>The two most important members of the third generation were the IBM System/360 and the DEC PDP-8 </a:t>
            </a:r>
            <a:endParaRPr lang="en-US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032BBB-EC57-DE19-16F7-E3DBE4A8E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916" y="6423463"/>
            <a:ext cx="3670627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spcAft>
                <a:spcPts val="600"/>
              </a:spcAft>
            </a:pPr>
            <a:r>
              <a:rPr lang="en-US" sz="92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© 2016 Pearson Education, Inc., Hoboken, NJ. All rights reserved.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" name="Graphic 20" descr="PC">
            <a:extLst>
              <a:ext uri="{FF2B5EF4-FFF2-40B4-BE49-F238E27FC236}">
                <a16:creationId xmlns:a16="http://schemas.microsoft.com/office/drawing/2014/main" id="{F59F645D-8D44-64EB-A50B-ACDACD51A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42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E787F-30E9-661E-8C4E-9E65A01DF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anchor="b">
            <a:normAutofit/>
          </a:bodyPr>
          <a:lstStyle/>
          <a:p>
            <a:r>
              <a:rPr lang="en-US" sz="4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Integrated Circuits</a:t>
            </a:r>
            <a:endParaRPr lang="en-PK" sz="4300"/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30E39-3CA7-D7AE-6CA7-2DD72BE32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02" y="2807208"/>
            <a:ext cx="2571750" cy="3410712"/>
          </a:xfrm>
        </p:spPr>
        <p:txBody>
          <a:bodyPr anchor="t">
            <a:normAutofit/>
          </a:bodyPr>
          <a:lstStyle/>
          <a:p>
            <a:r>
              <a:rPr lang="en-US" sz="1800"/>
              <a:t>A computer consists of gates, memory cells, and interconnections among these elements</a:t>
            </a:r>
          </a:p>
          <a:p>
            <a:endParaRPr lang="en-US" sz="1800"/>
          </a:p>
          <a:p>
            <a:r>
              <a:rPr lang="en-US" sz="1800"/>
              <a:t>The gates and memory cells are constructed of simple digital electronic components</a:t>
            </a:r>
          </a:p>
          <a:p>
            <a:endParaRPr lang="en-PK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E6527-B8DF-3C1F-8596-DD05729E6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2076302"/>
            <a:ext cx="5177790" cy="270539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C465F7-677D-57A6-29F1-7CFB758FB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02104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Buzz words!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Architecture</a:t>
            </a:r>
          </a:p>
          <a:p>
            <a:r>
              <a:rPr lang="en-US" dirty="0"/>
              <a:t>Organization</a:t>
            </a:r>
          </a:p>
          <a:p>
            <a:r>
              <a:rPr lang="en-US" dirty="0"/>
              <a:t>Instruction set</a:t>
            </a:r>
          </a:p>
          <a:p>
            <a:r>
              <a:rPr lang="en-US" dirty="0"/>
              <a:t>Structure</a:t>
            </a:r>
          </a:p>
          <a:p>
            <a:r>
              <a:rPr lang="en-US" dirty="0"/>
              <a:t>Function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9383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97093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135" name="Rectangle 48134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79160" y="417576"/>
            <a:ext cx="818223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7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Microelectronics</a:t>
            </a:r>
          </a:p>
        </p:txBody>
      </p:sp>
      <p:sp>
        <p:nvSpPr>
          <p:cNvPr id="48137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776" y="1733454"/>
            <a:ext cx="3429000" cy="18288"/>
          </a:xfrm>
          <a:custGeom>
            <a:avLst/>
            <a:gdLst>
              <a:gd name="connsiteX0" fmla="*/ 0 w 3429000"/>
              <a:gd name="connsiteY0" fmla="*/ 0 h 18288"/>
              <a:gd name="connsiteX1" fmla="*/ 685800 w 3429000"/>
              <a:gd name="connsiteY1" fmla="*/ 0 h 18288"/>
              <a:gd name="connsiteX2" fmla="*/ 1371600 w 3429000"/>
              <a:gd name="connsiteY2" fmla="*/ 0 h 18288"/>
              <a:gd name="connsiteX3" fmla="*/ 2057400 w 3429000"/>
              <a:gd name="connsiteY3" fmla="*/ 0 h 18288"/>
              <a:gd name="connsiteX4" fmla="*/ 267462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811780 w 3429000"/>
              <a:gd name="connsiteY7" fmla="*/ 18288 h 18288"/>
              <a:gd name="connsiteX8" fmla="*/ 2228850 w 3429000"/>
              <a:gd name="connsiteY8" fmla="*/ 18288 h 18288"/>
              <a:gd name="connsiteX9" fmla="*/ 1543050 w 3429000"/>
              <a:gd name="connsiteY9" fmla="*/ 18288 h 18288"/>
              <a:gd name="connsiteX10" fmla="*/ 92583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8288" fill="none" extrusionOk="0">
                <a:moveTo>
                  <a:pt x="0" y="0"/>
                </a:moveTo>
                <a:cubicBezTo>
                  <a:pt x="219865" y="20479"/>
                  <a:pt x="493281" y="26186"/>
                  <a:pt x="685800" y="0"/>
                </a:cubicBezTo>
                <a:cubicBezTo>
                  <a:pt x="878319" y="-26186"/>
                  <a:pt x="1121382" y="-11869"/>
                  <a:pt x="1371600" y="0"/>
                </a:cubicBezTo>
                <a:cubicBezTo>
                  <a:pt x="1621818" y="11869"/>
                  <a:pt x="1878793" y="32281"/>
                  <a:pt x="2057400" y="0"/>
                </a:cubicBezTo>
                <a:cubicBezTo>
                  <a:pt x="2236007" y="-32281"/>
                  <a:pt x="2433797" y="-18251"/>
                  <a:pt x="2674620" y="0"/>
                </a:cubicBezTo>
                <a:cubicBezTo>
                  <a:pt x="2915443" y="18251"/>
                  <a:pt x="3205923" y="-1443"/>
                  <a:pt x="3429000" y="0"/>
                </a:cubicBezTo>
                <a:cubicBezTo>
                  <a:pt x="3429442" y="4516"/>
                  <a:pt x="3428173" y="12266"/>
                  <a:pt x="3429000" y="18288"/>
                </a:cubicBezTo>
                <a:cubicBezTo>
                  <a:pt x="3221081" y="48608"/>
                  <a:pt x="3088001" y="8066"/>
                  <a:pt x="2811780" y="18288"/>
                </a:cubicBezTo>
                <a:cubicBezTo>
                  <a:pt x="2535559" y="28510"/>
                  <a:pt x="2481355" y="24898"/>
                  <a:pt x="2228850" y="18288"/>
                </a:cubicBezTo>
                <a:cubicBezTo>
                  <a:pt x="1976345" y="11679"/>
                  <a:pt x="1807520" y="48356"/>
                  <a:pt x="1543050" y="18288"/>
                </a:cubicBezTo>
                <a:cubicBezTo>
                  <a:pt x="1278580" y="-11780"/>
                  <a:pt x="1181944" y="5123"/>
                  <a:pt x="925830" y="18288"/>
                </a:cubicBezTo>
                <a:cubicBezTo>
                  <a:pt x="669716" y="31453"/>
                  <a:pt x="410304" y="34815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429000" h="18288" stroke="0" extrusionOk="0">
                <a:moveTo>
                  <a:pt x="0" y="0"/>
                </a:moveTo>
                <a:cubicBezTo>
                  <a:pt x="174095" y="-12874"/>
                  <a:pt x="443087" y="-14090"/>
                  <a:pt x="617220" y="0"/>
                </a:cubicBezTo>
                <a:cubicBezTo>
                  <a:pt x="791353" y="14090"/>
                  <a:pt x="1072677" y="8451"/>
                  <a:pt x="1200150" y="0"/>
                </a:cubicBezTo>
                <a:cubicBezTo>
                  <a:pt x="1327623" y="-8451"/>
                  <a:pt x="1526638" y="19866"/>
                  <a:pt x="1817370" y="0"/>
                </a:cubicBezTo>
                <a:cubicBezTo>
                  <a:pt x="2108102" y="-19866"/>
                  <a:pt x="2221289" y="26161"/>
                  <a:pt x="2503170" y="0"/>
                </a:cubicBezTo>
                <a:cubicBezTo>
                  <a:pt x="2785051" y="-26161"/>
                  <a:pt x="3022134" y="39178"/>
                  <a:pt x="3429000" y="0"/>
                </a:cubicBezTo>
                <a:cubicBezTo>
                  <a:pt x="3429577" y="4624"/>
                  <a:pt x="3429819" y="11191"/>
                  <a:pt x="3429000" y="18288"/>
                </a:cubicBezTo>
                <a:cubicBezTo>
                  <a:pt x="3103464" y="593"/>
                  <a:pt x="2887909" y="22940"/>
                  <a:pt x="2743200" y="18288"/>
                </a:cubicBezTo>
                <a:cubicBezTo>
                  <a:pt x="2598491" y="13636"/>
                  <a:pt x="2362615" y="10656"/>
                  <a:pt x="1988820" y="18288"/>
                </a:cubicBezTo>
                <a:cubicBezTo>
                  <a:pt x="1615025" y="25920"/>
                  <a:pt x="1580494" y="3693"/>
                  <a:pt x="1405890" y="18288"/>
                </a:cubicBezTo>
                <a:cubicBezTo>
                  <a:pt x="1231286" y="32884"/>
                  <a:pt x="885259" y="-16285"/>
                  <a:pt x="651510" y="18288"/>
                </a:cubicBezTo>
                <a:cubicBezTo>
                  <a:pt x="417761" y="52861"/>
                  <a:pt x="138362" y="-13856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6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rcRect t="29091" b="31818"/>
              <a:stretch>
                <a:fillRect/>
              </a:stretch>
            </p:blipFill>
          </mc:Choice>
          <mc:Fallback>
            <p:blipFill>
              <a:blip r:embed="rId4"/>
              <a:srcRect t="29091" b="31818"/>
              <a:stretch>
                <a:fillRect/>
              </a:stretch>
            </p:blipFill>
          </mc:Fallback>
        </mc:AlternateContent>
        <p:spPr>
          <a:xfrm>
            <a:off x="1027258" y="2633472"/>
            <a:ext cx="7087197" cy="358635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</a:pPr>
            <a:fld id="{8AF02B71-8991-4516-A01E-F1A9ACD28BDC}" type="slidenum">
              <a:rPr lang="en-US" sz="1200" smtClean="0">
                <a:latin typeface="+mn-lt"/>
              </a:rPr>
              <a:pPr eaLnBrk="1" hangingPunct="1">
                <a:spcAft>
                  <a:spcPts val="600"/>
                </a:spcAft>
              </a:pPr>
              <a:t>50</a:t>
            </a:fld>
            <a:endParaRPr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9642408"/>
      </p:ext>
    </p:extLst>
  </p:cSld>
  <p:clrMapOvr>
    <a:masterClrMapping/>
  </p:clrMapOvr>
  <p:transition spd="med">
    <p:blinds dir="vert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09" b="13098"/>
          <a:stretch/>
        </p:blipFill>
        <p:spPr>
          <a:xfrm>
            <a:off x="251520" y="-373292"/>
            <a:ext cx="9605532" cy="722130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cover dir="l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9" b="22438"/>
          <a:stretch/>
        </p:blipFill>
        <p:spPr>
          <a:xfrm>
            <a:off x="0" y="116632"/>
            <a:ext cx="9144000" cy="642478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pull dir="rd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1FE81F-CF31-4B20-A2CD-800403B62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Moore’s Law</a:t>
            </a:r>
            <a:endParaRPr lang="en-PK">
              <a:solidFill>
                <a:schemeClr val="bg1"/>
              </a:solidFill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DF7EFF-88BF-89C7-08D6-F0C82F68F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8294" y="6356350"/>
            <a:ext cx="329904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© 2016 Pearson Education, Inc., Hoboken, NJ. All rights reserved.</a:t>
            </a:r>
          </a:p>
        </p:txBody>
      </p:sp>
      <p:graphicFrame>
        <p:nvGraphicFramePr>
          <p:cNvPr id="15" name="Rectangle 2">
            <a:extLst>
              <a:ext uri="{FF2B5EF4-FFF2-40B4-BE49-F238E27FC236}">
                <a16:creationId xmlns:a16="http://schemas.microsoft.com/office/drawing/2014/main" id="{0A8F5D6C-B81E-0612-39E3-1A5D1D7ECD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1154133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77833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700"/>
              <a:t>IBM System/360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r>
              <a:rPr lang="en-US" sz="1900"/>
              <a:t>Announced in 1964</a:t>
            </a:r>
          </a:p>
          <a:p>
            <a:r>
              <a:rPr lang="en-US" sz="1900"/>
              <a:t>Product line was incompatible with older IBM machines</a:t>
            </a:r>
          </a:p>
          <a:p>
            <a:r>
              <a:rPr lang="en-US" sz="1900"/>
              <a:t>Was the success of the decade and cemented IBM as the overwhelmingly dominant computer vendor</a:t>
            </a:r>
          </a:p>
          <a:p>
            <a:r>
              <a:rPr lang="en-US" sz="1900"/>
              <a:t>The architecture remains to this day the architecture of IBM’s mainframe computers</a:t>
            </a:r>
          </a:p>
          <a:p>
            <a:r>
              <a:rPr lang="en-US" sz="1900"/>
              <a:t>Was the industry’s first planned family of computers</a:t>
            </a:r>
          </a:p>
          <a:p>
            <a:pPr lvl="1"/>
            <a:r>
              <a:rPr lang="en-US" sz="1900"/>
              <a:t>Models were compatible in the sense that a program written for one model should be capable of being executed by another model in the series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© 2016 Pearson Education, Inc., Hoboken, NJ. All rights reserved.</a:t>
            </a:r>
            <a:endParaRPr lang="en-US"/>
          </a:p>
        </p:txBody>
      </p:sp>
    </p:spTree>
  </p:cSld>
  <p:clrMapOvr>
    <a:masterClrMapping/>
  </p:clrMapOvr>
  <p:transition spd="med">
    <p:spli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05799-7999-9B5F-9716-3C5E1D1AC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Characteristics of the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System/360 Family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196EA-2F6E-3246-81C3-B17C9F110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  <p:graphicFrame>
        <p:nvGraphicFramePr>
          <p:cNvPr id="199683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7839530"/>
              </p:ext>
            </p:extLst>
          </p:nvPr>
        </p:nvGraphicFramePr>
        <p:xfrm>
          <a:off x="402392" y="2348880"/>
          <a:ext cx="8507544" cy="3528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032278" imgH="2501808" progId="Word.Document.12">
                  <p:link updateAutomatic="1"/>
                </p:oleObj>
              </mc:Choice>
              <mc:Fallback>
                <p:oleObj name="Document" r:id="rId2" imgW="6032278" imgH="2501808" progId="Word.Document.12">
                  <p:link updateAutomatic="1"/>
                  <p:pic>
                    <p:nvPicPr>
                      <p:cNvPr id="19968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392" y="2348880"/>
                        <a:ext cx="8507544" cy="3528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5064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DEC-PDP-8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rPr lang="en-US"/>
              <a:t>Same year(IBM system/360) –PDP-8 from Digital Equipment Corporation</a:t>
            </a:r>
          </a:p>
          <a:p>
            <a:r>
              <a:rPr lang="en-US"/>
              <a:t>Small enough to be placed on top of bench</a:t>
            </a:r>
          </a:p>
          <a:p>
            <a:r>
              <a:rPr lang="en-US"/>
              <a:t>No air-conditioned room required</a:t>
            </a:r>
          </a:p>
          <a:p>
            <a:r>
              <a:rPr lang="en-US"/>
              <a:t>Cheap enough (Not exact functionality like mainframe)</a:t>
            </a:r>
          </a:p>
          <a:p>
            <a:r>
              <a:rPr lang="en-US"/>
              <a:t>Introduced the concept of Omnibus( Bus structure for microcomputers)</a:t>
            </a:r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9383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978086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DEC-PDP-8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rPr lang="en-US"/>
              <a:t>Consist of 96 separate signal paths</a:t>
            </a:r>
          </a:p>
          <a:p>
            <a:r>
              <a:rPr lang="en-US"/>
              <a:t>Used to carry data, address and control signals</a:t>
            </a:r>
          </a:p>
          <a:p>
            <a:r>
              <a:rPr lang="en-US"/>
              <a:t>All system components share a common set of signal paths</a:t>
            </a:r>
          </a:p>
          <a:p>
            <a:r>
              <a:rPr lang="en-US"/>
              <a:t>Their use controlled by CPU</a:t>
            </a:r>
          </a:p>
          <a:p>
            <a:r>
              <a:rPr lang="en-US"/>
              <a:t>Flexible architecture</a:t>
            </a:r>
            <a:r>
              <a:rPr lang="en-US">
                <a:sym typeface="Wingdings" panose="05000000000000000000" pitchFamily="2" charset="2"/>
              </a:rPr>
              <a:t> modules to be plugged into the bus</a:t>
            </a:r>
          </a:p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9383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65379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1" b="24629"/>
          <a:stretch/>
        </p:blipFill>
        <p:spPr>
          <a:xfrm>
            <a:off x="-448288" y="1340767"/>
            <a:ext cx="10780928" cy="528778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9160" y="417576"/>
            <a:ext cx="818223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0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Computer Generations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idx="1"/>
          </p:nvPr>
        </p:nvSpPr>
        <p:spPr>
          <a:xfrm>
            <a:off x="479160" y="1809541"/>
            <a:ext cx="818223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 defTabSz="914400">
              <a:spcBef>
                <a:spcPts val="1000"/>
              </a:spcBef>
              <a:buNone/>
            </a:pPr>
            <a:r>
              <a:rPr lang="en-US"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776" y="1733454"/>
            <a:ext cx="3429000" cy="18288"/>
          </a:xfrm>
          <a:custGeom>
            <a:avLst/>
            <a:gdLst>
              <a:gd name="connsiteX0" fmla="*/ 0 w 3429000"/>
              <a:gd name="connsiteY0" fmla="*/ 0 h 18288"/>
              <a:gd name="connsiteX1" fmla="*/ 685800 w 3429000"/>
              <a:gd name="connsiteY1" fmla="*/ 0 h 18288"/>
              <a:gd name="connsiteX2" fmla="*/ 1371600 w 3429000"/>
              <a:gd name="connsiteY2" fmla="*/ 0 h 18288"/>
              <a:gd name="connsiteX3" fmla="*/ 2057400 w 3429000"/>
              <a:gd name="connsiteY3" fmla="*/ 0 h 18288"/>
              <a:gd name="connsiteX4" fmla="*/ 267462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811780 w 3429000"/>
              <a:gd name="connsiteY7" fmla="*/ 18288 h 18288"/>
              <a:gd name="connsiteX8" fmla="*/ 2228850 w 3429000"/>
              <a:gd name="connsiteY8" fmla="*/ 18288 h 18288"/>
              <a:gd name="connsiteX9" fmla="*/ 1543050 w 3429000"/>
              <a:gd name="connsiteY9" fmla="*/ 18288 h 18288"/>
              <a:gd name="connsiteX10" fmla="*/ 92583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8288" fill="none" extrusionOk="0">
                <a:moveTo>
                  <a:pt x="0" y="0"/>
                </a:moveTo>
                <a:cubicBezTo>
                  <a:pt x="219865" y="20479"/>
                  <a:pt x="493281" y="26186"/>
                  <a:pt x="685800" y="0"/>
                </a:cubicBezTo>
                <a:cubicBezTo>
                  <a:pt x="878319" y="-26186"/>
                  <a:pt x="1121382" y="-11869"/>
                  <a:pt x="1371600" y="0"/>
                </a:cubicBezTo>
                <a:cubicBezTo>
                  <a:pt x="1621818" y="11869"/>
                  <a:pt x="1878793" y="32281"/>
                  <a:pt x="2057400" y="0"/>
                </a:cubicBezTo>
                <a:cubicBezTo>
                  <a:pt x="2236007" y="-32281"/>
                  <a:pt x="2433797" y="-18251"/>
                  <a:pt x="2674620" y="0"/>
                </a:cubicBezTo>
                <a:cubicBezTo>
                  <a:pt x="2915443" y="18251"/>
                  <a:pt x="3205923" y="-1443"/>
                  <a:pt x="3429000" y="0"/>
                </a:cubicBezTo>
                <a:cubicBezTo>
                  <a:pt x="3429442" y="4516"/>
                  <a:pt x="3428173" y="12266"/>
                  <a:pt x="3429000" y="18288"/>
                </a:cubicBezTo>
                <a:cubicBezTo>
                  <a:pt x="3221081" y="48608"/>
                  <a:pt x="3088001" y="8066"/>
                  <a:pt x="2811780" y="18288"/>
                </a:cubicBezTo>
                <a:cubicBezTo>
                  <a:pt x="2535559" y="28510"/>
                  <a:pt x="2481355" y="24898"/>
                  <a:pt x="2228850" y="18288"/>
                </a:cubicBezTo>
                <a:cubicBezTo>
                  <a:pt x="1976345" y="11679"/>
                  <a:pt x="1807520" y="48356"/>
                  <a:pt x="1543050" y="18288"/>
                </a:cubicBezTo>
                <a:cubicBezTo>
                  <a:pt x="1278580" y="-11780"/>
                  <a:pt x="1181944" y="5123"/>
                  <a:pt x="925830" y="18288"/>
                </a:cubicBezTo>
                <a:cubicBezTo>
                  <a:pt x="669716" y="31453"/>
                  <a:pt x="410304" y="34815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429000" h="18288" stroke="0" extrusionOk="0">
                <a:moveTo>
                  <a:pt x="0" y="0"/>
                </a:moveTo>
                <a:cubicBezTo>
                  <a:pt x="174095" y="-12874"/>
                  <a:pt x="443087" y="-14090"/>
                  <a:pt x="617220" y="0"/>
                </a:cubicBezTo>
                <a:cubicBezTo>
                  <a:pt x="791353" y="14090"/>
                  <a:pt x="1072677" y="8451"/>
                  <a:pt x="1200150" y="0"/>
                </a:cubicBezTo>
                <a:cubicBezTo>
                  <a:pt x="1327623" y="-8451"/>
                  <a:pt x="1526638" y="19866"/>
                  <a:pt x="1817370" y="0"/>
                </a:cubicBezTo>
                <a:cubicBezTo>
                  <a:pt x="2108102" y="-19866"/>
                  <a:pt x="2221289" y="26161"/>
                  <a:pt x="2503170" y="0"/>
                </a:cubicBezTo>
                <a:cubicBezTo>
                  <a:pt x="2785051" y="-26161"/>
                  <a:pt x="3022134" y="39178"/>
                  <a:pt x="3429000" y="0"/>
                </a:cubicBezTo>
                <a:cubicBezTo>
                  <a:pt x="3429577" y="4624"/>
                  <a:pt x="3429819" y="11191"/>
                  <a:pt x="3429000" y="18288"/>
                </a:cubicBezTo>
                <a:cubicBezTo>
                  <a:pt x="3103464" y="593"/>
                  <a:pt x="2887909" y="22940"/>
                  <a:pt x="2743200" y="18288"/>
                </a:cubicBezTo>
                <a:cubicBezTo>
                  <a:pt x="2598491" y="13636"/>
                  <a:pt x="2362615" y="10656"/>
                  <a:pt x="1988820" y="18288"/>
                </a:cubicBezTo>
                <a:cubicBezTo>
                  <a:pt x="1615025" y="25920"/>
                  <a:pt x="1580494" y="3693"/>
                  <a:pt x="1405890" y="18288"/>
                </a:cubicBezTo>
                <a:cubicBezTo>
                  <a:pt x="1231286" y="32884"/>
                  <a:pt x="885259" y="-16285"/>
                  <a:pt x="651510" y="18288"/>
                </a:cubicBezTo>
                <a:cubicBezTo>
                  <a:pt x="417761" y="52861"/>
                  <a:pt x="138362" y="-13856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" y="2765955"/>
            <a:ext cx="8661654" cy="332138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53696435"/>
      </p:ext>
    </p:extLst>
  </p:cSld>
  <p:clrMapOvr>
    <a:masterClrMapping/>
  </p:clrMapOvr>
  <p:transition spd="med">
    <p:pull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Organization Vs Architecture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49DFEC-3B75-D0CC-8E53-04AC8A063D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35481" y="591344"/>
            <a:ext cx="5179868" cy="55856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ts val="450"/>
              </a:spcAft>
              <a:buFontTx/>
              <a:buChar char="•"/>
            </a:pPr>
            <a:r>
              <a:rPr lang="en-PK" altLang="en-PK" b="1">
                <a:latin typeface="Arial" panose="020B0604020202020204" pitchFamily="34" charset="0"/>
              </a:rPr>
              <a:t>Computer architecture</a:t>
            </a:r>
            <a:r>
              <a:rPr lang="en-US" altLang="en-PK">
                <a:latin typeface="Arial" panose="020B0604020202020204" pitchFamily="34" charset="0"/>
              </a:rPr>
              <a:t>:</a:t>
            </a:r>
            <a:r>
              <a:rPr lang="en-PK" altLang="en-PK">
                <a:latin typeface="Arial" panose="020B0604020202020204" pitchFamily="34" charset="0"/>
              </a:rPr>
              <a:t> what the programmer sees – things like instructions, data types, and how memory is accessed. It affects how programs run.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450"/>
              </a:spcAft>
              <a:buFontTx/>
              <a:buChar char="•"/>
            </a:pPr>
            <a:r>
              <a:rPr lang="en-PK" altLang="en-PK" b="1">
                <a:latin typeface="Arial" panose="020B0604020202020204" pitchFamily="34" charset="0"/>
              </a:rPr>
              <a:t>Computer organization</a:t>
            </a:r>
            <a:r>
              <a:rPr lang="en-US" altLang="en-PK" b="1">
                <a:latin typeface="Arial" panose="020B0604020202020204" pitchFamily="34" charset="0"/>
              </a:rPr>
              <a:t>:</a:t>
            </a:r>
            <a:r>
              <a:rPr lang="en-PK" altLang="en-PK">
                <a:latin typeface="Arial" panose="020B0604020202020204" pitchFamily="34" charset="0"/>
              </a:rPr>
              <a:t> how everything works behind the scenes – the parts inside the computer (like the processor, memory, and how they connect) that make the architecture work.</a:t>
            </a:r>
            <a:endParaRPr lang="en-US" altLang="en-PK"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450"/>
              </a:spcAft>
              <a:buFontTx/>
              <a:buChar char="•"/>
            </a:pPr>
            <a:endParaRPr lang="en-US" altLang="en-PK"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PK" altLang="en-PK" b="1">
                <a:latin typeface="Arial" panose="020B0604020202020204" pitchFamily="34" charset="0"/>
              </a:rPr>
              <a:t>Architecture</a:t>
            </a:r>
            <a:r>
              <a:rPr lang="en-US" altLang="en-PK" b="1">
                <a:latin typeface="Arial" panose="020B0604020202020204" pitchFamily="34" charset="0"/>
              </a:rPr>
              <a:t>:</a:t>
            </a:r>
            <a:r>
              <a:rPr lang="en-PK" altLang="en-PK">
                <a:latin typeface="Arial" panose="020B0604020202020204" pitchFamily="34" charset="0"/>
              </a:rPr>
              <a:t> what the system </a:t>
            </a:r>
            <a:r>
              <a:rPr lang="en-PK" altLang="en-PK" i="1">
                <a:latin typeface="Arial" panose="020B0604020202020204" pitchFamily="34" charset="0"/>
              </a:rPr>
              <a:t>does</a:t>
            </a:r>
            <a:r>
              <a:rPr lang="en-PK" altLang="en-PK">
                <a:latin typeface="Arial" panose="020B0604020202020204" pitchFamily="34" charset="0"/>
              </a:rPr>
              <a:t> (from a programmer’s view)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PK" altLang="en-PK" b="1">
                <a:latin typeface="Arial" panose="020B0604020202020204" pitchFamily="34" charset="0"/>
              </a:rPr>
              <a:t>Organization</a:t>
            </a:r>
            <a:r>
              <a:rPr lang="en-US" altLang="en-PK" b="1">
                <a:latin typeface="Arial" panose="020B0604020202020204" pitchFamily="34" charset="0"/>
              </a:rPr>
              <a:t>:</a:t>
            </a:r>
            <a:r>
              <a:rPr lang="en-PK" altLang="en-PK">
                <a:latin typeface="Arial" panose="020B0604020202020204" pitchFamily="34" charset="0"/>
              </a:rPr>
              <a:t> how the system </a:t>
            </a:r>
            <a:r>
              <a:rPr lang="en-PK" altLang="en-PK" i="1">
                <a:latin typeface="Arial" panose="020B0604020202020204" pitchFamily="34" charset="0"/>
              </a:rPr>
              <a:t>does it</a:t>
            </a:r>
            <a:r>
              <a:rPr lang="en-PK" altLang="en-PK">
                <a:latin typeface="Arial" panose="020B0604020202020204" pitchFamily="34" charset="0"/>
              </a:rPr>
              <a:t> (the internal setup)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450"/>
              </a:spcAft>
              <a:buFontTx/>
              <a:buChar char="•"/>
            </a:pPr>
            <a:endParaRPr lang="en-PK" altLang="en-PK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0408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7BCDBE-8D14-90EA-080D-62E3C205F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69" y="238539"/>
            <a:ext cx="8263890" cy="1434415"/>
          </a:xfrm>
        </p:spPr>
        <p:txBody>
          <a:bodyPr anchor="b">
            <a:normAutofit/>
          </a:bodyPr>
          <a:lstStyle/>
          <a:p>
            <a:r>
              <a:rPr lang="en-US" sz="4700" b="1"/>
              <a:t>Fourth Generation (1970s–1990s) – Microprocessors</a:t>
            </a:r>
            <a:endParaRPr lang="en-PK" sz="4700"/>
          </a:p>
        </p:txBody>
      </p:sp>
      <p:sp>
        <p:nvSpPr>
          <p:cNvPr id="2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681544"/>
            <a:ext cx="8229600" cy="18288"/>
          </a:xfrm>
          <a:custGeom>
            <a:avLst/>
            <a:gdLst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1371600 w 8229600"/>
              <a:gd name="connsiteY2" fmla="*/ 0 h 18288"/>
              <a:gd name="connsiteX3" fmla="*/ 2221992 w 8229600"/>
              <a:gd name="connsiteY3" fmla="*/ 0 h 18288"/>
              <a:gd name="connsiteX4" fmla="*/ 3072384 w 8229600"/>
              <a:gd name="connsiteY4" fmla="*/ 0 h 18288"/>
              <a:gd name="connsiteX5" fmla="*/ 3511296 w 8229600"/>
              <a:gd name="connsiteY5" fmla="*/ 0 h 18288"/>
              <a:gd name="connsiteX6" fmla="*/ 4114800 w 8229600"/>
              <a:gd name="connsiteY6" fmla="*/ 0 h 18288"/>
              <a:gd name="connsiteX7" fmla="*/ 4553712 w 8229600"/>
              <a:gd name="connsiteY7" fmla="*/ 0 h 18288"/>
              <a:gd name="connsiteX8" fmla="*/ 5239512 w 8229600"/>
              <a:gd name="connsiteY8" fmla="*/ 0 h 18288"/>
              <a:gd name="connsiteX9" fmla="*/ 5843016 w 8229600"/>
              <a:gd name="connsiteY9" fmla="*/ 0 h 18288"/>
              <a:gd name="connsiteX10" fmla="*/ 6611112 w 8229600"/>
              <a:gd name="connsiteY10" fmla="*/ 0 h 18288"/>
              <a:gd name="connsiteX11" fmla="*/ 7461504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461504 w 8229600"/>
              <a:gd name="connsiteY14" fmla="*/ 18288 h 18288"/>
              <a:gd name="connsiteX15" fmla="*/ 6940296 w 8229600"/>
              <a:gd name="connsiteY15" fmla="*/ 18288 h 18288"/>
              <a:gd name="connsiteX16" fmla="*/ 6419088 w 8229600"/>
              <a:gd name="connsiteY16" fmla="*/ 18288 h 18288"/>
              <a:gd name="connsiteX17" fmla="*/ 5650992 w 8229600"/>
              <a:gd name="connsiteY17" fmla="*/ 18288 h 18288"/>
              <a:gd name="connsiteX18" fmla="*/ 5129784 w 8229600"/>
              <a:gd name="connsiteY18" fmla="*/ 18288 h 18288"/>
              <a:gd name="connsiteX19" fmla="*/ 4690872 w 8229600"/>
              <a:gd name="connsiteY19" fmla="*/ 18288 h 18288"/>
              <a:gd name="connsiteX20" fmla="*/ 4087368 w 8229600"/>
              <a:gd name="connsiteY20" fmla="*/ 18288 h 18288"/>
              <a:gd name="connsiteX21" fmla="*/ 3401568 w 8229600"/>
              <a:gd name="connsiteY21" fmla="*/ 18288 h 18288"/>
              <a:gd name="connsiteX22" fmla="*/ 2798064 w 8229600"/>
              <a:gd name="connsiteY22" fmla="*/ 18288 h 18288"/>
              <a:gd name="connsiteX23" fmla="*/ 2276856 w 8229600"/>
              <a:gd name="connsiteY23" fmla="*/ 18288 h 18288"/>
              <a:gd name="connsiteX24" fmla="*/ 1426464 w 8229600"/>
              <a:gd name="connsiteY24" fmla="*/ 18288 h 18288"/>
              <a:gd name="connsiteX25" fmla="*/ 740664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8940" y="5812"/>
                  <a:pt x="8229447" y="9773"/>
                  <a:pt x="8229600" y="18288"/>
                </a:cubicBezTo>
                <a:cubicBezTo>
                  <a:pt x="7940706" y="-9293"/>
                  <a:pt x="7792584" y="-16009"/>
                  <a:pt x="7461504" y="18288"/>
                </a:cubicBezTo>
                <a:cubicBezTo>
                  <a:pt x="7130424" y="52585"/>
                  <a:pt x="7080072" y="43845"/>
                  <a:pt x="6940296" y="18288"/>
                </a:cubicBezTo>
                <a:cubicBezTo>
                  <a:pt x="6800520" y="-7269"/>
                  <a:pt x="6672872" y="26671"/>
                  <a:pt x="6419088" y="18288"/>
                </a:cubicBezTo>
                <a:cubicBezTo>
                  <a:pt x="6165304" y="9905"/>
                  <a:pt x="5869721" y="4987"/>
                  <a:pt x="5650992" y="18288"/>
                </a:cubicBezTo>
                <a:cubicBezTo>
                  <a:pt x="5432263" y="31589"/>
                  <a:pt x="5308310" y="3023"/>
                  <a:pt x="5129784" y="18288"/>
                </a:cubicBezTo>
                <a:cubicBezTo>
                  <a:pt x="4951258" y="33553"/>
                  <a:pt x="4799696" y="15357"/>
                  <a:pt x="4690872" y="18288"/>
                </a:cubicBezTo>
                <a:cubicBezTo>
                  <a:pt x="4582048" y="21219"/>
                  <a:pt x="4311124" y="-7836"/>
                  <a:pt x="4087368" y="18288"/>
                </a:cubicBezTo>
                <a:cubicBezTo>
                  <a:pt x="3863612" y="44412"/>
                  <a:pt x="3730288" y="13374"/>
                  <a:pt x="3401568" y="18288"/>
                </a:cubicBezTo>
                <a:cubicBezTo>
                  <a:pt x="3072848" y="23202"/>
                  <a:pt x="3020684" y="32425"/>
                  <a:pt x="2798064" y="18288"/>
                </a:cubicBezTo>
                <a:cubicBezTo>
                  <a:pt x="2575444" y="4151"/>
                  <a:pt x="2440915" y="-7352"/>
                  <a:pt x="2276856" y="18288"/>
                </a:cubicBezTo>
                <a:cubicBezTo>
                  <a:pt x="2112797" y="43928"/>
                  <a:pt x="1726502" y="-9560"/>
                  <a:pt x="1426464" y="18288"/>
                </a:cubicBezTo>
                <a:cubicBezTo>
                  <a:pt x="1126426" y="46136"/>
                  <a:pt x="992925" y="21016"/>
                  <a:pt x="740664" y="18288"/>
                </a:cubicBezTo>
                <a:cubicBezTo>
                  <a:pt x="488403" y="15560"/>
                  <a:pt x="195650" y="-16061"/>
                  <a:pt x="0" y="18288"/>
                </a:cubicBezTo>
                <a:cubicBezTo>
                  <a:pt x="348" y="9455"/>
                  <a:pt x="654" y="3983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30508" y="6337"/>
                  <a:pt x="8228722" y="11778"/>
                  <a:pt x="8229600" y="18288"/>
                </a:cubicBezTo>
                <a:cubicBezTo>
                  <a:pt x="8075287" y="35054"/>
                  <a:pt x="7821366" y="21850"/>
                  <a:pt x="7626096" y="18288"/>
                </a:cubicBezTo>
                <a:cubicBezTo>
                  <a:pt x="7430826" y="14726"/>
                  <a:pt x="7320004" y="-9669"/>
                  <a:pt x="7022592" y="18288"/>
                </a:cubicBezTo>
                <a:cubicBezTo>
                  <a:pt x="6725180" y="46245"/>
                  <a:pt x="6348804" y="-14025"/>
                  <a:pt x="6172200" y="18288"/>
                </a:cubicBezTo>
                <a:cubicBezTo>
                  <a:pt x="5995596" y="50601"/>
                  <a:pt x="5788102" y="22890"/>
                  <a:pt x="5650992" y="18288"/>
                </a:cubicBezTo>
                <a:cubicBezTo>
                  <a:pt x="5513882" y="13686"/>
                  <a:pt x="5198399" y="29121"/>
                  <a:pt x="4882896" y="18288"/>
                </a:cubicBezTo>
                <a:cubicBezTo>
                  <a:pt x="4567393" y="7455"/>
                  <a:pt x="4557008" y="26965"/>
                  <a:pt x="4443984" y="18288"/>
                </a:cubicBezTo>
                <a:cubicBezTo>
                  <a:pt x="4330960" y="9611"/>
                  <a:pt x="4061674" y="28891"/>
                  <a:pt x="3758184" y="18288"/>
                </a:cubicBezTo>
                <a:cubicBezTo>
                  <a:pt x="3454694" y="7685"/>
                  <a:pt x="3380392" y="19119"/>
                  <a:pt x="3236976" y="18288"/>
                </a:cubicBezTo>
                <a:cubicBezTo>
                  <a:pt x="3093560" y="17457"/>
                  <a:pt x="2632116" y="37607"/>
                  <a:pt x="2386584" y="18288"/>
                </a:cubicBezTo>
                <a:cubicBezTo>
                  <a:pt x="2141052" y="-1031"/>
                  <a:pt x="2110884" y="28777"/>
                  <a:pt x="1947672" y="18288"/>
                </a:cubicBezTo>
                <a:cubicBezTo>
                  <a:pt x="1784460" y="7799"/>
                  <a:pt x="1535467" y="461"/>
                  <a:pt x="1261872" y="18288"/>
                </a:cubicBezTo>
                <a:cubicBezTo>
                  <a:pt x="988277" y="36115"/>
                  <a:pt x="1021096" y="10375"/>
                  <a:pt x="822960" y="18288"/>
                </a:cubicBezTo>
                <a:cubicBezTo>
                  <a:pt x="624824" y="26201"/>
                  <a:pt x="298309" y="1283"/>
                  <a:pt x="0" y="18288"/>
                </a:cubicBezTo>
                <a:cubicBezTo>
                  <a:pt x="-633" y="12278"/>
                  <a:pt x="-757" y="5867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73FBBDF-DC86-DA96-7B4A-26B6094AA6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9369" y="2071316"/>
            <a:ext cx="5035164" cy="41191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Hardware: </a:t>
            </a:r>
            <a:r>
              <a:rPr kumimoji="0" lang="en-PK" altLang="en-PK" sz="19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Microprocessors</a:t>
            </a: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(entire CPU on a single chip).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PCs introduced: Apple II, IBM PC (1981).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Memory: Semiconductor memory (RAM, ROM).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Examples: </a:t>
            </a:r>
            <a:r>
              <a:rPr kumimoji="0" lang="en-PK" altLang="en-PK" sz="19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Intel 8086 (1978)</a:t>
            </a: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→ basis of today’s x86.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Architecture:</a:t>
            </a:r>
          </a:p>
          <a:p>
            <a:pPr marL="342900" lvl="1" indent="0" defTabSz="91440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PK" altLang="en-PK" sz="19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CISC (x86)</a:t>
            </a: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dominant in PCs.</a:t>
            </a:r>
          </a:p>
          <a:p>
            <a:pPr marL="342900" lvl="1" indent="0" defTabSz="91440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PK" altLang="en-PK" sz="19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RISC (Reduced Instruction Set Computer)</a:t>
            </a: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ideas emerge in 1980s (MIPS, SPARC, ARM).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PK" altLang="en-PK" sz="19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 descr="Circuit board background">
            <a:extLst>
              <a:ext uri="{FF2B5EF4-FFF2-40B4-BE49-F238E27FC236}">
                <a16:creationId xmlns:a16="http://schemas.microsoft.com/office/drawing/2014/main" id="{89C510A4-0205-C651-744B-B386DDBF25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32" r="43084" b="-3"/>
          <a:stretch>
            <a:fillRect/>
          </a:stretch>
        </p:blipFill>
        <p:spPr>
          <a:xfrm>
            <a:off x="5756743" y="2093976"/>
            <a:ext cx="2955798" cy="40965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AD308-A049-816B-3A41-AFA955149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73436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680" name="Rectangle 2867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GB" sz="47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Microprocessors</a:t>
            </a:r>
          </a:p>
        </p:txBody>
      </p:sp>
      <p:sp>
        <p:nvSpPr>
          <p:cNvPr id="2868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r>
              <a:rPr lang="en-GB" sz="1900"/>
              <a:t>The density of elements on processor chips continued to rise</a:t>
            </a:r>
          </a:p>
          <a:p>
            <a:pPr lvl="1"/>
            <a:r>
              <a:rPr lang="en-GB" sz="1900"/>
              <a:t>More and more elements were placed on each chip so that fewer and fewer chips were needed to construct a single computer processor</a:t>
            </a:r>
          </a:p>
          <a:p>
            <a:r>
              <a:rPr lang="en-GB" sz="1900"/>
              <a:t>1971 Intel developed 4004</a:t>
            </a:r>
          </a:p>
          <a:p>
            <a:pPr lvl="1"/>
            <a:r>
              <a:rPr lang="en-GB" sz="1900"/>
              <a:t>First chip to contain all of the components of a CPU on a single chip</a:t>
            </a:r>
          </a:p>
          <a:p>
            <a:pPr lvl="1"/>
            <a:r>
              <a:rPr lang="en-GB" sz="1900"/>
              <a:t>Birth of microprocessor</a:t>
            </a:r>
          </a:p>
          <a:p>
            <a:r>
              <a:rPr lang="en-GB" sz="1900"/>
              <a:t>1972 Intel developed 8008</a:t>
            </a:r>
          </a:p>
          <a:p>
            <a:pPr lvl="1"/>
            <a:r>
              <a:rPr lang="en-GB" sz="1900"/>
              <a:t>First 8-bit microprocessor</a:t>
            </a:r>
          </a:p>
          <a:p>
            <a:r>
              <a:rPr lang="en-GB" sz="1900"/>
              <a:t>1974 Intel developed 8080</a:t>
            </a:r>
          </a:p>
          <a:p>
            <a:pPr lvl="1"/>
            <a:r>
              <a:rPr lang="en-GB" sz="1900"/>
              <a:t>First general purpose microprocessor</a:t>
            </a:r>
          </a:p>
          <a:p>
            <a:pPr lvl="1"/>
            <a:r>
              <a:rPr lang="en-GB" sz="1900"/>
              <a:t>Faster, has a richer instruction set, has a large addressing capability</a:t>
            </a:r>
          </a:p>
          <a:p>
            <a:endParaRPr lang="en-GB" sz="19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AF02B71-8991-4516-A01E-F1A9ACD28BDC}" type="slidenum">
              <a:rPr lang="en-US" smtClean="0"/>
              <a:pPr>
                <a:spcAft>
                  <a:spcPts val="600"/>
                </a:spcAft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129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71501" y="388297"/>
            <a:ext cx="6057900" cy="74652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Intel Microprocessors</a:t>
            </a:r>
          </a:p>
        </p:txBody>
      </p:sp>
      <p:graphicFrame>
        <p:nvGraphicFramePr>
          <p:cNvPr id="2068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7822364"/>
              </p:ext>
            </p:extLst>
          </p:nvPr>
        </p:nvGraphicFramePr>
        <p:xfrm>
          <a:off x="758686" y="1420087"/>
          <a:ext cx="7524392" cy="2087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381692" imgH="2298615" progId="Word.Document.12">
                  <p:embed/>
                </p:oleObj>
              </mc:Choice>
              <mc:Fallback>
                <p:oleObj name="Document" r:id="rId3" imgW="8381692" imgH="2298615" progId="Word.Document.12">
                  <p:embed/>
                  <p:pic>
                    <p:nvPicPr>
                      <p:cNvPr id="2068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686" y="1420087"/>
                        <a:ext cx="7524392" cy="20878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8363167"/>
              </p:ext>
            </p:extLst>
          </p:nvPr>
        </p:nvGraphicFramePr>
        <p:xfrm>
          <a:off x="779234" y="3657599"/>
          <a:ext cx="7503844" cy="269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8381692" imgH="2895493" progId="Word.Document.12">
                  <p:embed/>
                </p:oleObj>
              </mc:Choice>
              <mc:Fallback>
                <p:oleObj name="Document" r:id="rId5" imgW="8381692" imgH="2895493" progId="Word.Document.12">
                  <p:embed/>
                  <p:pic>
                    <p:nvPicPr>
                      <p:cNvPr id="2068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234" y="3657599"/>
                        <a:ext cx="7503844" cy="2698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3600450" y="3200400"/>
            <a:ext cx="182333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  1970s Processors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475721" y="6193240"/>
            <a:ext cx="194806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  1980s Processors</a:t>
            </a:r>
          </a:p>
        </p:txBody>
      </p:sp>
    </p:spTree>
    <p:extLst>
      <p:ext uri="{BB962C8B-B14F-4D97-AF65-F5344CB8AC3E}">
        <p14:creationId xmlns:p14="http://schemas.microsoft.com/office/powerpoint/2010/main" val="4094587371"/>
      </p:ext>
    </p:extLst>
  </p:cSld>
  <p:clrMapOvr>
    <a:masterClrMapping/>
  </p:clrMapOvr>
  <p:transition spd="med"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00050" y="434871"/>
            <a:ext cx="6057900" cy="74652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Intel Microprocessors</a:t>
            </a:r>
          </a:p>
        </p:txBody>
      </p:sp>
      <p:graphicFrame>
        <p:nvGraphicFramePr>
          <p:cNvPr id="20890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513996"/>
              </p:ext>
            </p:extLst>
          </p:nvPr>
        </p:nvGraphicFramePr>
        <p:xfrm>
          <a:off x="414947" y="1550043"/>
          <a:ext cx="8579341" cy="2324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381692" imgH="2654202" progId="Word.Document.12">
                  <p:link updateAutomatic="1"/>
                </p:oleObj>
              </mc:Choice>
              <mc:Fallback>
                <p:oleObj name="Document" r:id="rId3" imgW="8381692" imgH="2654202" progId="Word.Document.12">
                  <p:link updateAutomatic="1"/>
                  <p:pic>
                    <p:nvPicPr>
                      <p:cNvPr id="2089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947" y="1550043"/>
                        <a:ext cx="8579341" cy="23247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3681596" y="3612052"/>
            <a:ext cx="192721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  1990s Processors</a:t>
            </a:r>
          </a:p>
        </p:txBody>
      </p:sp>
      <p:graphicFrame>
        <p:nvGraphicFramePr>
          <p:cNvPr id="20890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075919"/>
              </p:ext>
            </p:extLst>
          </p:nvPr>
        </p:nvGraphicFramePr>
        <p:xfrm>
          <a:off x="400050" y="3949880"/>
          <a:ext cx="8594239" cy="2433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8381692" imgH="2298615" progId="Word.Document.12">
                  <p:link updateAutomatic="1"/>
                </p:oleObj>
              </mc:Choice>
              <mc:Fallback>
                <p:oleObj name="Document" r:id="rId5" imgW="8381692" imgH="2298615" progId="Word.Document.12">
                  <p:link updateAutomatic="1"/>
                  <p:pic>
                    <p:nvPicPr>
                      <p:cNvPr id="20890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" y="3949880"/>
                        <a:ext cx="8594239" cy="24337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3714750" y="6194768"/>
            <a:ext cx="192721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d.  Recent Processors</a:t>
            </a:r>
          </a:p>
        </p:txBody>
      </p:sp>
    </p:spTree>
    <p:extLst>
      <p:ext uri="{BB962C8B-B14F-4D97-AF65-F5344CB8AC3E}">
        <p14:creationId xmlns:p14="http://schemas.microsoft.com/office/powerpoint/2010/main" val="1463040383"/>
      </p:ext>
    </p:extLst>
  </p:cSld>
  <p:clrMapOvr>
    <a:masterClrMapping/>
  </p:clrMapOvr>
  <p:transition spd="med">
    <p:push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54BB8-DCB4-5DA8-AD08-C02AE2104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1133499"/>
          </a:xfrm>
        </p:spPr>
        <p:txBody>
          <a:bodyPr>
            <a:normAutofit/>
          </a:bodyPr>
          <a:lstStyle/>
          <a:p>
            <a:pPr algn="ctr"/>
            <a:r>
              <a:rPr lang="en-US" sz="3500" b="1"/>
              <a:t>Fifth Generation (1990s–2000s) – Parallelism &amp; Networking</a:t>
            </a:r>
            <a:endParaRPr lang="en-PK" sz="35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7B4B2-E5A5-94C3-E7F7-67D26E01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2016 Pearson Education, Inc., Hoboken, NJ. All rights reserved.</a:t>
            </a:r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B3ECA18B-7ABE-F640-CD5D-B2555BC8FD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4236341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1919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2D53-12E8-E722-2C7D-82DD2D95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000" b="1"/>
              <a:t>Sixth Generation (2010s–Now) – Heterogeneous &amp; AI-focused</a:t>
            </a:r>
            <a:endParaRPr lang="en-PK" sz="300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88187E8-058A-FE48-0230-59848F11E9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52321" y="2227943"/>
            <a:ext cx="5033221" cy="37882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Hardware: </a:t>
            </a:r>
            <a:r>
              <a:rPr kumimoji="0" lang="en-PK" altLang="en-PK" sz="19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Multi-core, many-core, GPUs, TPUs</a:t>
            </a: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ARM becomes dominant in </a:t>
            </a:r>
            <a:r>
              <a:rPr kumimoji="0" lang="en-PK" altLang="en-PK" sz="19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mobile devices</a:t>
            </a: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(low power).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Apple shifts Macs to </a:t>
            </a:r>
            <a:r>
              <a:rPr kumimoji="0" lang="en-PK" altLang="en-PK" sz="19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ARM (Apple Silicon M1, M2, M3)</a:t>
            </a: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Cloud computing and data centers demand specialized processors.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Architecture: </a:t>
            </a:r>
            <a:r>
              <a:rPr kumimoji="0" lang="en-PK" altLang="en-PK" sz="19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RISC-V</a:t>
            </a: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(open-source ISA) gaining popularity.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9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Specialized chips: AI accelerators, neural processing units (NPUs).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F3458-2003-13C1-6323-FBF7ACE67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916" y="6423463"/>
            <a:ext cx="3670627" cy="273844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920">
                <a:solidFill>
                  <a:schemeClr val="tx1">
                    <a:lumMod val="75000"/>
                    <a:lumOff val="25000"/>
                  </a:schemeClr>
                </a:solidFill>
              </a:rPr>
              <a:t>© 2016 Pearson Education, Inc., Hoboken, NJ. All rights reserved.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Graphic 8" descr="Smart Phone">
            <a:extLst>
              <a:ext uri="{FF2B5EF4-FFF2-40B4-BE49-F238E27FC236}">
                <a16:creationId xmlns:a16="http://schemas.microsoft.com/office/drawing/2014/main" id="{C4403C0C-CD45-2021-C3BF-B0265A017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11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9" name="Rectangle 820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1" name="Freeform: Shape 82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15125" y="1153572"/>
            <a:ext cx="24003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alt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Computer Architecture </a:t>
            </a:r>
          </a:p>
        </p:txBody>
      </p:sp>
      <p:sp>
        <p:nvSpPr>
          <p:cNvPr id="8213" name="Arc 82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335481" y="591344"/>
            <a:ext cx="5179868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Computer Architecture</a:t>
            </a:r>
            <a:r>
              <a:rPr lang="en-US" dirty="0"/>
              <a:t> refers to features of a computer that a programmer can see and use, such as:</a:t>
            </a:r>
          </a:p>
          <a:p>
            <a:r>
              <a:rPr lang="en-US" dirty="0"/>
              <a:t>The </a:t>
            </a:r>
            <a:r>
              <a:rPr lang="en-US" b="1" dirty="0"/>
              <a:t>instruction set</a:t>
            </a:r>
            <a:r>
              <a:rPr lang="en-US" dirty="0"/>
              <a:t> (what commands the computer understands)</a:t>
            </a:r>
          </a:p>
          <a:p>
            <a:r>
              <a:rPr lang="en-US" dirty="0"/>
              <a:t>The </a:t>
            </a:r>
            <a:r>
              <a:rPr lang="en-US" b="1" dirty="0"/>
              <a:t>number of bits</a:t>
            </a:r>
            <a:r>
              <a:rPr lang="en-US" dirty="0"/>
              <a:t> used to represent data (e.g., 32-bit or 64-bit)</a:t>
            </a:r>
          </a:p>
          <a:p>
            <a:r>
              <a:rPr lang="en-US" b="1" dirty="0"/>
              <a:t>Input/Output (I/O)</a:t>
            </a:r>
            <a:r>
              <a:rPr lang="en-US" dirty="0"/>
              <a:t> methods</a:t>
            </a:r>
          </a:p>
          <a:p>
            <a:r>
              <a:rPr lang="en-US" b="1" dirty="0"/>
              <a:t>Addressing techniques</a:t>
            </a:r>
            <a:r>
              <a:rPr lang="en-US" dirty="0"/>
              <a:t> (how memory is accessed)</a:t>
            </a:r>
          </a:p>
          <a:p>
            <a:r>
              <a:rPr lang="en-US" dirty="0"/>
              <a:t>It answers the question:</a:t>
            </a:r>
            <a:br>
              <a:rPr lang="en-US" dirty="0"/>
            </a:br>
            <a:r>
              <a:rPr lang="en-US" b="1" dirty="0"/>
              <a:t>"What can the computer do?"</a:t>
            </a:r>
            <a:endParaRPr lang="en-US" dirty="0"/>
          </a:p>
          <a:p>
            <a:r>
              <a:rPr lang="en-US" dirty="0"/>
              <a:t>For example:</a:t>
            </a:r>
            <a:br>
              <a:rPr lang="en-US" dirty="0"/>
            </a:br>
            <a:r>
              <a:rPr lang="en-US" dirty="0"/>
              <a:t>Does it have a </a:t>
            </a:r>
            <a:r>
              <a:rPr lang="en-US" b="1" dirty="0"/>
              <a:t>multiply</a:t>
            </a:r>
            <a:r>
              <a:rPr lang="en-US" dirty="0"/>
              <a:t> instruction?</a:t>
            </a:r>
          </a:p>
        </p:txBody>
      </p:sp>
    </p:spTree>
    <p:extLst>
      <p:ext uri="{BB962C8B-B14F-4D97-AF65-F5344CB8AC3E}">
        <p14:creationId xmlns:p14="http://schemas.microsoft.com/office/powerpoint/2010/main" val="104211388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8" name="Rectangle 1024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0" name="Freeform: Shape 1024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GB" altLang="en-US">
                <a:solidFill>
                  <a:srgbClr val="FFFFFF"/>
                </a:solidFill>
              </a:rPr>
              <a:t>Computer Organization 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252" name="Arc 1025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 lnSpcReduction="10000"/>
          </a:bodyPr>
          <a:lstStyle/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PK" altLang="en-PK" sz="2300" b="1" dirty="0"/>
              <a:t>Computer Organization</a:t>
            </a:r>
            <a:r>
              <a:rPr lang="en-PK" altLang="en-PK" sz="2300" dirty="0"/>
              <a:t> is about </a:t>
            </a:r>
            <a:r>
              <a:rPr lang="en-PK" altLang="en-PK" sz="2300" b="1" dirty="0"/>
              <a:t>how</a:t>
            </a:r>
            <a:r>
              <a:rPr lang="en-PK" altLang="en-PK" sz="2300" dirty="0"/>
              <a:t> the computer's features are </a:t>
            </a:r>
            <a:r>
              <a:rPr lang="en-PK" altLang="en-PK" sz="2300" b="1" dirty="0"/>
              <a:t>built and work</a:t>
            </a:r>
            <a:r>
              <a:rPr lang="en-PK" altLang="en-PK" sz="2300" dirty="0"/>
              <a:t>.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PK" altLang="en-PK" sz="2300" dirty="0"/>
              <a:t>It includes: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PK" altLang="en-PK" sz="2300" dirty="0"/>
              <a:t>The actual </a:t>
            </a:r>
            <a:r>
              <a:rPr lang="en-PK" altLang="en-PK" sz="2300" b="1" dirty="0"/>
              <a:t>hardware components</a:t>
            </a:r>
            <a:r>
              <a:rPr lang="en-PK" altLang="en-PK" sz="2300" dirty="0"/>
              <a:t> (like RAM, hard drive, graphics card)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PK" altLang="en-PK" sz="2300" b="1" dirty="0"/>
              <a:t>Peripheral devices</a:t>
            </a:r>
            <a:r>
              <a:rPr lang="en-PK" altLang="en-PK" sz="2300" dirty="0"/>
              <a:t> (how things like the mouse and keyboard are connected)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PK" altLang="en-PK" sz="2300" b="1" dirty="0"/>
              <a:t>Control signals</a:t>
            </a:r>
            <a:r>
              <a:rPr lang="en-PK" altLang="en-PK" sz="2300" dirty="0"/>
              <a:t> (used to manage how parts of the computer work together)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PK" altLang="en-PK" sz="2300" dirty="0"/>
              <a:t>How instructions are </a:t>
            </a:r>
            <a:r>
              <a:rPr lang="en-PK" altLang="en-PK" sz="2300" b="1" dirty="0"/>
              <a:t>carried out in hardware</a:t>
            </a:r>
            <a:endParaRPr lang="en-PK" altLang="en-PK" sz="23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PK" altLang="en-PK" sz="2300" dirty="0"/>
              <a:t>It answers the question:</a:t>
            </a:r>
            <a:br>
              <a:rPr lang="en-PK" altLang="en-PK" sz="2300" dirty="0"/>
            </a:br>
            <a:r>
              <a:rPr lang="en-PK" altLang="en-PK" sz="2300" b="1" dirty="0"/>
              <a:t>"How does the computer do it?"</a:t>
            </a:r>
            <a:endParaRPr lang="en-PK" altLang="en-PK" sz="23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PK" altLang="en-PK" sz="2300" dirty="0"/>
              <a:t>For example:</a:t>
            </a:r>
            <a:br>
              <a:rPr lang="en-PK" altLang="en-PK" sz="2300" dirty="0"/>
            </a:br>
            <a:r>
              <a:rPr lang="en-PK" altLang="en-PK" sz="2300" dirty="0"/>
              <a:t>Does it have a </a:t>
            </a:r>
            <a:r>
              <a:rPr lang="en-PK" altLang="en-PK" sz="2300" b="1" dirty="0"/>
              <a:t>hardware unit</a:t>
            </a:r>
            <a:r>
              <a:rPr lang="en-PK" altLang="en-PK" sz="2300" dirty="0"/>
              <a:t> to multiply, or does it do it by </a:t>
            </a:r>
            <a:r>
              <a:rPr lang="en-PK" altLang="en-PK" sz="2300" b="1" dirty="0"/>
              <a:t>repeated addition</a:t>
            </a:r>
            <a:r>
              <a:rPr lang="en-PK" altLang="en-PK" sz="2300" dirty="0"/>
              <a:t>?</a:t>
            </a:r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962D32-E017-A3C2-9A1F-7CEC51923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09618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19CD4-6740-3BFB-B96E-66F4C595C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Real-life Analogy: House Design</a:t>
            </a:r>
            <a:endParaRPr lang="en-PK" sz="3500">
              <a:solidFill>
                <a:srgbClr val="FFFFFF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F826A8-D036-8644-4BE6-F7433D3FBE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2172245"/>
              </p:ext>
            </p:extLst>
          </p:nvPr>
        </p:nvGraphicFramePr>
        <p:xfrm>
          <a:off x="626173" y="2112579"/>
          <a:ext cx="7909609" cy="419280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24133">
                  <a:extLst>
                    <a:ext uri="{9D8B030D-6E8A-4147-A177-3AD203B41FA5}">
                      <a16:colId xmlns:a16="http://schemas.microsoft.com/office/drawing/2014/main" val="1176512911"/>
                    </a:ext>
                  </a:extLst>
                </a:gridCol>
                <a:gridCol w="2847526">
                  <a:extLst>
                    <a:ext uri="{9D8B030D-6E8A-4147-A177-3AD203B41FA5}">
                      <a16:colId xmlns:a16="http://schemas.microsoft.com/office/drawing/2014/main" val="1480808550"/>
                    </a:ext>
                  </a:extLst>
                </a:gridCol>
                <a:gridCol w="2937950">
                  <a:extLst>
                    <a:ext uri="{9D8B030D-6E8A-4147-A177-3AD203B41FA5}">
                      <a16:colId xmlns:a16="http://schemas.microsoft.com/office/drawing/2014/main" val="3841795438"/>
                    </a:ext>
                  </a:extLst>
                </a:gridCol>
              </a:tblGrid>
              <a:tr h="478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Concept</a:t>
                      </a:r>
                    </a:p>
                  </a:txBody>
                  <a:tcPr marL="109598" marR="109598" marT="54799" marB="5479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Architecture</a:t>
                      </a:r>
                    </a:p>
                  </a:txBody>
                  <a:tcPr marL="109598" marR="109598" marT="54799" marB="5479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Organization</a:t>
                      </a:r>
                    </a:p>
                  </a:txBody>
                  <a:tcPr marL="109598" marR="109598" marT="54799" marB="54799" anchor="ctr"/>
                </a:tc>
                <a:extLst>
                  <a:ext uri="{0D108BD9-81ED-4DB2-BD59-A6C34878D82A}">
                    <a16:rowId xmlns:a16="http://schemas.microsoft.com/office/drawing/2014/main" val="1967249462"/>
                  </a:ext>
                </a:extLst>
              </a:tr>
              <a:tr h="14551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House Design</a:t>
                      </a:r>
                    </a:p>
                  </a:txBody>
                  <a:tcPr marL="109598" marR="109598" marT="54799" marB="5479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Blueprint (how many rooms, layout, etc.)</a:t>
                      </a:r>
                    </a:p>
                  </a:txBody>
                  <a:tcPr marL="109598" marR="109598" marT="54799" marB="5479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How the builder constructs it (materials, wiring, plumbing layout)</a:t>
                      </a:r>
                    </a:p>
                  </a:txBody>
                  <a:tcPr marL="109598" marR="109598" marT="54799" marB="54799" anchor="ctr"/>
                </a:tc>
                <a:extLst>
                  <a:ext uri="{0D108BD9-81ED-4DB2-BD59-A6C34878D82A}">
                    <a16:rowId xmlns:a16="http://schemas.microsoft.com/office/drawing/2014/main" val="3133286297"/>
                  </a:ext>
                </a:extLst>
              </a:tr>
              <a:tr h="1129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What You See</a:t>
                      </a:r>
                    </a:p>
                  </a:txBody>
                  <a:tcPr marL="109598" marR="109598" marT="54799" marB="5479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Floor plan, room types</a:t>
                      </a:r>
                    </a:p>
                  </a:txBody>
                  <a:tcPr marL="109598" marR="109598" marT="54799" marB="5479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Wall insulation, pipe layout, electrical routing</a:t>
                      </a:r>
                    </a:p>
                  </a:txBody>
                  <a:tcPr marL="109598" marR="109598" marT="54799" marB="54799" anchor="ctr"/>
                </a:tc>
                <a:extLst>
                  <a:ext uri="{0D108BD9-81ED-4DB2-BD59-A6C34878D82A}">
                    <a16:rowId xmlns:a16="http://schemas.microsoft.com/office/drawing/2014/main" val="2560935020"/>
                  </a:ext>
                </a:extLst>
              </a:tr>
              <a:tr h="1129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Consistency Across</a:t>
                      </a:r>
                    </a:p>
                  </a:txBody>
                  <a:tcPr marL="109598" marR="109598" marT="54799" marB="5479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All houses of same model look the same outside</a:t>
                      </a:r>
                    </a:p>
                  </a:txBody>
                  <a:tcPr marL="109598" marR="109598" marT="54799" marB="5479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100"/>
                        <a:t>But may use different building materials</a:t>
                      </a:r>
                    </a:p>
                  </a:txBody>
                  <a:tcPr marL="109598" marR="109598" marT="54799" marB="54799" anchor="ctr"/>
                </a:tc>
                <a:extLst>
                  <a:ext uri="{0D108BD9-81ED-4DB2-BD59-A6C34878D82A}">
                    <a16:rowId xmlns:a16="http://schemas.microsoft.com/office/drawing/2014/main" val="1831852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633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23330</TotalTime>
  <Words>7597</Words>
  <Application>Microsoft Office PowerPoint</Application>
  <PresentationFormat>On-screen Show (4:3)</PresentationFormat>
  <Paragraphs>819</Paragraphs>
  <Slides>65</Slides>
  <Notes>25</Notes>
  <HiddenSlides>0</HiddenSlides>
  <MMClips>0</MMClips>
  <ScaleCrop>false</ScaleCrop>
  <HeadingPairs>
    <vt:vector size="10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Links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8" baseType="lpstr">
      <vt:lpstr>Aptos</vt:lpstr>
      <vt:lpstr>Arial</vt:lpstr>
      <vt:lpstr>Arial Unicode MS</vt:lpstr>
      <vt:lpstr>Calibri</vt:lpstr>
      <vt:lpstr>Calibri Light</vt:lpstr>
      <vt:lpstr>Google Sans Text</vt:lpstr>
      <vt:lpstr>Times New Roman</vt:lpstr>
      <vt:lpstr>Wingdings</vt:lpstr>
      <vt:lpstr>Office Theme</vt:lpstr>
      <vt:lpstr>!OLE_LINK3</vt:lpstr>
      <vt:lpstr>Macintosh%20HD:Users:kevinmclaughlin:Desktop:COA9e%20PPT+TestBank:COA9e%20Tables:T02-Evolution-Horizontal.doc!OLE_LINK5</vt:lpstr>
      <vt:lpstr>Macintosh%20HD:Users:kevinmclaughlin:Desktop:COA9e%20PPT+TestBank:COA9e%20Tables:T02-Evolution-Horizontal.doc!OLE_LINK6</vt:lpstr>
      <vt:lpstr>Document</vt:lpstr>
      <vt:lpstr>William Stallings  Computer Organization  and Architecture Compiled and Updated by: Bilal Ahmed</vt:lpstr>
      <vt:lpstr>Chapter 1</vt:lpstr>
      <vt:lpstr>Computer?</vt:lpstr>
      <vt:lpstr>Different Types of Computers?</vt:lpstr>
      <vt:lpstr>Buzz words!</vt:lpstr>
      <vt:lpstr>Computer Organization Vs Architecture</vt:lpstr>
      <vt:lpstr>Computer Architecture </vt:lpstr>
      <vt:lpstr>Computer Organization </vt:lpstr>
      <vt:lpstr>Real-life Analogy: House Design</vt:lpstr>
      <vt:lpstr>Real-life Example: DLD</vt:lpstr>
      <vt:lpstr>Real-life Example: Computing</vt:lpstr>
      <vt:lpstr>PowerPoint Presentation</vt:lpstr>
      <vt:lpstr>Tools</vt:lpstr>
      <vt:lpstr>Concept of computer ‘Family’</vt:lpstr>
      <vt:lpstr>Structure &amp; Function</vt:lpstr>
      <vt:lpstr>PowerPoint Presentation</vt:lpstr>
      <vt:lpstr>PowerPoint Presentation</vt:lpstr>
      <vt:lpstr>Function</vt:lpstr>
      <vt:lpstr>Structure</vt:lpstr>
      <vt:lpstr>The Control Unit</vt:lpstr>
      <vt:lpstr>Example: Instruction ADD R1, R2</vt:lpstr>
      <vt:lpstr>Example: Instruction ADD R1, R2</vt:lpstr>
      <vt:lpstr>Example: Instruction ADD R1, R2</vt:lpstr>
      <vt:lpstr>Example: Instruction ADD R1, R2</vt:lpstr>
      <vt:lpstr>Summary</vt:lpstr>
      <vt:lpstr>Control Unit Registers and Decoders (2 to 4 bit Decoder)</vt:lpstr>
      <vt:lpstr>Functional View</vt:lpstr>
      <vt:lpstr>Data movement</vt:lpstr>
      <vt:lpstr>Storage </vt:lpstr>
      <vt:lpstr>Processing (From or To Storage) </vt:lpstr>
      <vt:lpstr>PowerPoint Presentation</vt:lpstr>
      <vt:lpstr>Why should we study CA?</vt:lpstr>
      <vt:lpstr>First Generation (1940s–1950s) – Vacuum Tubes</vt:lpstr>
      <vt:lpstr>Von Neumann vs Harvard</vt:lpstr>
      <vt:lpstr>Von Neumann vs Harvard</vt:lpstr>
      <vt:lpstr>IAS Computer</vt:lpstr>
      <vt:lpstr>IAS Computer</vt:lpstr>
      <vt:lpstr>Early Computers</vt:lpstr>
      <vt:lpstr>Harvard Architecture</vt:lpstr>
      <vt:lpstr>Von Neumann Architecture (Implemented Early)</vt:lpstr>
      <vt:lpstr>IBM</vt:lpstr>
      <vt:lpstr>Second Generation (1950s–1960s) – Transistors</vt:lpstr>
      <vt:lpstr>  Members of the  IBM 700/7000 Series</vt:lpstr>
      <vt:lpstr>Important Terms</vt:lpstr>
      <vt:lpstr>IBM-7094</vt:lpstr>
      <vt:lpstr>PowerPoint Presentation</vt:lpstr>
      <vt:lpstr>Third Generation (1960s–1970s) – Integrated Circuits (ICs)</vt:lpstr>
      <vt:lpstr>Integrated Circuits</vt:lpstr>
      <vt:lpstr>Integrated Circuits</vt:lpstr>
      <vt:lpstr>Microelectronics</vt:lpstr>
      <vt:lpstr>PowerPoint Presentation</vt:lpstr>
      <vt:lpstr>PowerPoint Presentation</vt:lpstr>
      <vt:lpstr>Moore’s Law</vt:lpstr>
      <vt:lpstr>IBM System/360</vt:lpstr>
      <vt:lpstr>Characteristics of the  System/360 Family</vt:lpstr>
      <vt:lpstr>DEC-PDP-8</vt:lpstr>
      <vt:lpstr>DEC-PDP-8</vt:lpstr>
      <vt:lpstr>PowerPoint Presentation</vt:lpstr>
      <vt:lpstr>Computer Generations</vt:lpstr>
      <vt:lpstr>Fourth Generation (1970s–1990s) – Microprocessors</vt:lpstr>
      <vt:lpstr>Microprocessors</vt:lpstr>
      <vt:lpstr>Evolution of Intel Microprocessors</vt:lpstr>
      <vt:lpstr>Evolution of Intel Microprocessors</vt:lpstr>
      <vt:lpstr>Fifth Generation (1990s–2000s) – Parallelism &amp; Networking</vt:lpstr>
      <vt:lpstr>Sixth Generation (2010s–Now) – Heterogeneous &amp; AI-focused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Intrduction</dc:title>
  <dc:creator>Adrian J Pullin</dc:creator>
  <cp:lastModifiedBy>Bilal Ahmed</cp:lastModifiedBy>
  <cp:revision>264</cp:revision>
  <cp:lastPrinted>2021-02-08T06:49:54Z</cp:lastPrinted>
  <dcterms:created xsi:type="dcterms:W3CDTF">2012-06-10T02:41:24Z</dcterms:created>
  <dcterms:modified xsi:type="dcterms:W3CDTF">2025-08-25T18:32:02Z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1</vt:i4>
  </property>
  <property fmtid="{D5CDD505-2E9C-101B-9397-08002B2CF9AE}" pid="7" name="MailAddress">
    <vt:lpwstr>a.j.pullin@newi.ac.uk</vt:lpwstr>
  </property>
  <property fmtid="{D5CDD505-2E9C-101B-9397-08002B2CF9AE}" pid="8" name="HomePage">
    <vt:lpwstr>http://www.newi.ac.uk/pullina/default.htm</vt:lpwstr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H:\Data\Networks\Notes\HTML</vt:lpwstr>
  </property>
</Properties>
</file>